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311" r:id="rId3"/>
    <p:sldId id="279" r:id="rId4"/>
    <p:sldId id="277" r:id="rId5"/>
    <p:sldId id="281" r:id="rId6"/>
    <p:sldId id="256" r:id="rId7"/>
    <p:sldId id="282" r:id="rId8"/>
    <p:sldId id="283" r:id="rId9"/>
    <p:sldId id="284" r:id="rId10"/>
    <p:sldId id="312" r:id="rId11"/>
    <p:sldId id="258" r:id="rId12"/>
    <p:sldId id="257"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35" autoAdjust="0"/>
  </p:normalViewPr>
  <p:slideViewPr>
    <p:cSldViewPr snapToGrid="0" snapToObjects="1">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an:Dropbox:Ludwig:Resistant%20state%20p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5719696969697"/>
          <c:y val="0.23765471464827201"/>
          <c:w val="0.84217171717171702"/>
          <c:h val="0.76234528535172796"/>
        </c:manualLayout>
      </c:layout>
      <c:pie3DChart>
        <c:varyColors val="1"/>
        <c:ser>
          <c:idx val="0"/>
          <c:order val="0"/>
          <c:dLbls>
            <c:dLbl>
              <c:idx val="0"/>
              <c:layout>
                <c:manualLayout>
                  <c:x val="-0.35784957707153803"/>
                  <c:y val="0.46648798178291301"/>
                </c:manualLayout>
              </c:layout>
              <c:tx>
                <c:rich>
                  <a:bodyPr/>
                  <a:lstStyle/>
                  <a:p>
                    <a:r>
                      <a:rPr lang="en-US" sz="1200" dirty="0"/>
                      <a:t>Anti-apoptotic</a:t>
                    </a:r>
                    <a:r>
                      <a:rPr lang="en-US" sz="1400" dirty="0"/>
                      <a:t>
</a:t>
                    </a:r>
                    <a:endParaRPr lang="en-US" dirty="0"/>
                  </a:p>
                </c:rich>
              </c:tx>
              <c:showLegendKey val="0"/>
              <c:showVal val="0"/>
              <c:showCatName val="1"/>
              <c:showSerName val="0"/>
              <c:showPercent val="1"/>
              <c:showBubbleSize val="0"/>
            </c:dLbl>
            <c:dLbl>
              <c:idx val="1"/>
              <c:layout>
                <c:manualLayout>
                  <c:x val="-0.208631690924998"/>
                  <c:y val="4.9321110171145897E-2"/>
                </c:manualLayout>
              </c:layout>
              <c:tx>
                <c:rich>
                  <a:bodyPr/>
                  <a:lstStyle/>
                  <a:p>
                    <a:r>
                      <a:rPr lang="en-US" sz="1200" dirty="0"/>
                      <a:t>Anti-oxidant
</a:t>
                    </a:r>
                  </a:p>
                </c:rich>
              </c:tx>
              <c:showLegendKey val="0"/>
              <c:showVal val="0"/>
              <c:showCatName val="1"/>
              <c:showSerName val="0"/>
              <c:showPercent val="1"/>
              <c:showBubbleSize val="0"/>
            </c:dLbl>
            <c:dLbl>
              <c:idx val="2"/>
              <c:layout>
                <c:manualLayout>
                  <c:x val="-9.0413869231234498E-2"/>
                  <c:y val="-0.43095156631602799"/>
                </c:manualLayout>
              </c:layout>
              <c:tx>
                <c:rich>
                  <a:bodyPr/>
                  <a:lstStyle/>
                  <a:p>
                    <a:pPr>
                      <a:defRPr sz="1200"/>
                    </a:pPr>
                    <a:r>
                      <a:rPr lang="en-US" sz="1100" dirty="0"/>
                      <a:t>Anti-necrotic 
</a:t>
                    </a:r>
                  </a:p>
                </c:rich>
              </c:tx>
              <c:spPr/>
              <c:showLegendKey val="0"/>
              <c:showVal val="0"/>
              <c:showCatName val="1"/>
              <c:showSerName val="0"/>
              <c:showPercent val="1"/>
              <c:showBubbleSize val="0"/>
            </c:dLbl>
            <c:dLbl>
              <c:idx val="3"/>
              <c:layout>
                <c:manualLayout>
                  <c:x val="3.9941113653355398E-2"/>
                  <c:y val="-0.41068094796322802"/>
                </c:manualLayout>
              </c:layout>
              <c:tx>
                <c:rich>
                  <a:bodyPr/>
                  <a:lstStyle/>
                  <a:p>
                    <a:r>
                      <a:rPr lang="en-US" sz="1200" dirty="0"/>
                      <a:t>DNA </a:t>
                    </a:r>
                    <a:r>
                      <a:rPr lang="en-US" sz="1200" dirty="0" smtClean="0"/>
                      <a:t>repair-genetic instability</a:t>
                    </a:r>
                    <a:endParaRPr lang="en-US" sz="1200" dirty="0"/>
                  </a:p>
                </c:rich>
              </c:tx>
              <c:showLegendKey val="0"/>
              <c:showVal val="0"/>
              <c:showCatName val="1"/>
              <c:showSerName val="0"/>
              <c:showPercent val="1"/>
              <c:showBubbleSize val="0"/>
            </c:dLbl>
            <c:dLbl>
              <c:idx val="4"/>
              <c:layout>
                <c:manualLayout>
                  <c:x val="0.52846962782370499"/>
                  <c:y val="-0.241818672514127"/>
                </c:manualLayout>
              </c:layout>
              <c:tx>
                <c:rich>
                  <a:bodyPr/>
                  <a:lstStyle/>
                  <a:p>
                    <a:r>
                      <a:rPr lang="en-US" sz="1200" dirty="0"/>
                      <a:t>Protein </a:t>
                    </a:r>
                    <a:r>
                      <a:rPr lang="en-US" sz="1200" dirty="0" smtClean="0"/>
                      <a:t>homeostasis</a:t>
                    </a:r>
                    <a:r>
                      <a:rPr lang="en-US" sz="1200" dirty="0"/>
                      <a:t>
</a:t>
                    </a:r>
                  </a:p>
                </c:rich>
              </c:tx>
              <c:showLegendKey val="0"/>
              <c:showVal val="0"/>
              <c:showCatName val="1"/>
              <c:showSerName val="0"/>
              <c:showPercent val="1"/>
              <c:showBubbleSize val="0"/>
            </c:dLbl>
            <c:dLbl>
              <c:idx val="5"/>
              <c:layout>
                <c:manualLayout>
                  <c:x val="0.15049152771090099"/>
                  <c:y val="0.13739461921227999"/>
                </c:manualLayout>
              </c:layout>
              <c:tx>
                <c:rich>
                  <a:bodyPr/>
                  <a:lstStyle/>
                  <a:p>
                    <a:r>
                      <a:rPr lang="en-US" sz="1200" dirty="0"/>
                      <a:t>Anti-proliferative </a:t>
                    </a:r>
                    <a:endParaRPr lang="en-US" dirty="0"/>
                  </a:p>
                </c:rich>
              </c:tx>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Sheet1!$B$1:$B$6</c:f>
              <c:strCache>
                <c:ptCount val="6"/>
                <c:pt idx="0">
                  <c:v>anti-apoptotic</c:v>
                </c:pt>
                <c:pt idx="1">
                  <c:v>anti-oxidant</c:v>
                </c:pt>
                <c:pt idx="2">
                  <c:v>anti-necrotic </c:v>
                </c:pt>
                <c:pt idx="3">
                  <c:v>DNA repair</c:v>
                </c:pt>
                <c:pt idx="4">
                  <c:v>Proteostasis</c:v>
                </c:pt>
                <c:pt idx="5">
                  <c:v>Anti-proliferative </c:v>
                </c:pt>
              </c:strCache>
            </c:strRef>
          </c:cat>
          <c:val>
            <c:numRef>
              <c:f>Sheet1!$C$1:$C$6</c:f>
              <c:numCache>
                <c:formatCode>General</c:formatCode>
                <c:ptCount val="6"/>
                <c:pt idx="0">
                  <c:v>1</c:v>
                </c:pt>
                <c:pt idx="1">
                  <c:v>1</c:v>
                </c:pt>
                <c:pt idx="2">
                  <c:v>1</c:v>
                </c:pt>
                <c:pt idx="3">
                  <c:v>1</c:v>
                </c:pt>
                <c:pt idx="4">
                  <c:v>1</c:v>
                </c:pt>
                <c:pt idx="5">
                  <c:v>1</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8237C9-82CA-C54D-B68C-09407A538D1C}" type="datetimeFigureOut">
              <a:rPr lang="en-US" smtClean="0"/>
              <a:pPr/>
              <a:t>4/25/2014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E90B3-5F23-684D-ACF9-BA3EB2D4D136}" type="slidenum">
              <a:rPr lang="en-US" smtClean="0"/>
              <a:pPr/>
              <a:t>‹#›</a:t>
            </a:fld>
            <a:endParaRPr lang="en-US"/>
          </a:p>
        </p:txBody>
      </p:sp>
    </p:spTree>
    <p:extLst>
      <p:ext uri="{BB962C8B-B14F-4D97-AF65-F5344CB8AC3E}">
        <p14:creationId xmlns:p14="http://schemas.microsoft.com/office/powerpoint/2010/main" val="17528975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Like to show</a:t>
            </a:r>
            <a:r>
              <a:rPr lang="en-US" baseline="0" dirty="0" smtClean="0"/>
              <a:t> just a few slides to provide the rationale for the specific challenge that we would like to present to the HMS community.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 therapy resistance poses a significant challenge because there are many distinct drivers  that regulate programs that protect tumor cells from stresses associated with cancer therapies. These include diverse genetic, epigenetic, and stochastic alterations within tumors, as well as a broad spectrum of factors contributed by many diverse cells that are recruited to the tumor microenvironment.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Many distinct drivers regulate programs that protect tumor cells from stresses associated with </a:t>
            </a:r>
            <a:r>
              <a:rPr lang="en-US" dirty="0" err="1" smtClean="0"/>
              <a:t>tumorigenesis</a:t>
            </a:r>
            <a:r>
              <a:rPr lang="en-US" dirty="0" smtClean="0"/>
              <a:t> and cancer therapies. These include diverse genetic, epigenetic, and stochastic alterations within tumors, as well as a broad spectrum of factors contributed by many diverse cells that are recruited to the tumor microenvironment. </a:t>
            </a:r>
          </a:p>
          <a:p>
            <a:endParaRPr lang="en-US" dirty="0"/>
          </a:p>
        </p:txBody>
      </p:sp>
      <p:sp>
        <p:nvSpPr>
          <p:cNvPr id="4" name="Slide Number Placeholder 3"/>
          <p:cNvSpPr>
            <a:spLocks noGrp="1"/>
          </p:cNvSpPr>
          <p:nvPr>
            <p:ph type="sldNum" sz="quarter" idx="10"/>
          </p:nvPr>
        </p:nvSpPr>
        <p:spPr/>
        <p:txBody>
          <a:bodyPr/>
          <a:lstStyle/>
          <a:p>
            <a:fld id="{27F2026C-EF61-3347-AAA6-3E2759620FA1}" type="slidenum">
              <a:rPr lang="en-US" smtClean="0"/>
              <a:pPr/>
              <a:t>7</a:t>
            </a:fld>
            <a:endParaRPr lang="en-US"/>
          </a:p>
        </p:txBody>
      </p:sp>
    </p:spTree>
    <p:extLst>
      <p:ext uri="{BB962C8B-B14F-4D97-AF65-F5344CB8AC3E}">
        <p14:creationId xmlns:p14="http://schemas.microsoft.com/office/powerpoint/2010/main" val="48041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t>Therapy resistance is further complicated by  tumor heterogeneity– this includes heterogeneity between tumors from different individuals, but even more significantly,  within an individual tumor, and between tumors  at different sites in the same patient.</a:t>
            </a:r>
          </a:p>
          <a:p>
            <a:endParaRPr lang="en-US" sz="1200" dirty="0" smtClean="0"/>
          </a:p>
          <a:p>
            <a:r>
              <a:rPr lang="en-US" sz="1200" dirty="0" smtClean="0"/>
              <a:t> Recent evidence has shown that the many cells in many tumors do not share a common set of mutations and that multiple branched genetic lineages exist within different regions of each tumor and at metastatic sites of the same tumor. This genetic heterogeneity generates significant diversity in responses to cancer therapies. </a:t>
            </a:r>
          </a:p>
          <a:p>
            <a:endParaRPr lang="en-US" sz="1200" dirty="0" smtClean="0"/>
          </a:p>
          <a:p>
            <a:endParaRPr lang="en-US" sz="1200" dirty="0" smtClean="0"/>
          </a:p>
          <a:p>
            <a:r>
              <a:rPr lang="en-US" sz="1200" dirty="0" smtClean="0"/>
              <a:t> In addition to the genetic heterogeneity, tumor cells with the same genetic constitution can exist in different states that reflect their differentiated phenotype, their response to matrix and paracrine factors derived from cells within the microenvironment, and stochastic changes in cell state – adds </a:t>
            </a:r>
            <a:r>
              <a:rPr lang="en-US" sz="1200" dirty="0" err="1" smtClean="0"/>
              <a:t>significantcomplexity</a:t>
            </a:r>
            <a:r>
              <a:rPr lang="en-US" sz="1200" dirty="0" smtClean="0"/>
              <a:t> to the  challenge</a:t>
            </a:r>
            <a:r>
              <a:rPr lang="en-US" sz="1200" baseline="0" dirty="0" smtClean="0"/>
              <a:t> of eliminating tumors</a:t>
            </a:r>
          </a:p>
          <a:p>
            <a:endParaRPr lang="en-US" dirty="0" smtClean="0"/>
          </a:p>
          <a:p>
            <a:r>
              <a:rPr lang="en-US" dirty="0" smtClean="0"/>
              <a:t>Mention that most</a:t>
            </a:r>
            <a:r>
              <a:rPr lang="en-US" baseline="0" dirty="0" smtClean="0"/>
              <a:t> efforts in targeted therapies have been directed towards the driver mutations – had enormous success in shrinking tumors – but most tumors return – </a:t>
            </a:r>
          </a:p>
          <a:p>
            <a:r>
              <a:rPr lang="en-US" baseline="0" dirty="0" smtClean="0"/>
              <a:t>Through the </a:t>
            </a:r>
            <a:r>
              <a:rPr lang="en-US" baseline="0" dirty="0" err="1" smtClean="0"/>
              <a:t>ludwig</a:t>
            </a:r>
            <a:r>
              <a:rPr lang="en-US" baseline="0" dirty="0" smtClean="0"/>
              <a:t>, we would like to bring new perspective to this problem by assembling a community of investigators with </a:t>
            </a:r>
            <a:endParaRPr lang="en-US" dirty="0"/>
          </a:p>
        </p:txBody>
      </p:sp>
      <p:sp>
        <p:nvSpPr>
          <p:cNvPr id="4" name="Slide Number Placeholder 3"/>
          <p:cNvSpPr>
            <a:spLocks noGrp="1"/>
          </p:cNvSpPr>
          <p:nvPr>
            <p:ph type="sldNum" sz="quarter" idx="10"/>
          </p:nvPr>
        </p:nvSpPr>
        <p:spPr/>
        <p:txBody>
          <a:bodyPr/>
          <a:lstStyle/>
          <a:p>
            <a:fld id="{CA6E90B3-5F23-684D-ACF9-BA3EB2D4D136}" type="slidenum">
              <a:rPr lang="en-US" smtClean="0"/>
              <a:pPr/>
              <a:t>8</a:t>
            </a:fld>
            <a:endParaRPr lang="en-US"/>
          </a:p>
        </p:txBody>
      </p:sp>
    </p:spTree>
    <p:extLst>
      <p:ext uri="{BB962C8B-B14F-4D97-AF65-F5344CB8AC3E}">
        <p14:creationId xmlns:p14="http://schemas.microsoft.com/office/powerpoint/2010/main" val="326363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C071C-821F-B742-8FB1-360A78EC40DF}"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156843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C071C-821F-B742-8FB1-360A78EC40DF}"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355327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C071C-821F-B742-8FB1-360A78EC40DF}"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208584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1" cy="6858000"/>
          </a:xfrm>
          <a:prstGeom prst="rect">
            <a:avLst/>
          </a:prstGeom>
        </p:spPr>
      </p:pic>
      <p:sp>
        <p:nvSpPr>
          <p:cNvPr id="9" name="Rectangle 8"/>
          <p:cNvSpPr/>
          <p:nvPr userDrawn="1"/>
        </p:nvSpPr>
        <p:spPr>
          <a:xfrm>
            <a:off x="1481328" y="0"/>
            <a:ext cx="7662672" cy="5486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2013416" y="2779045"/>
            <a:ext cx="7130584" cy="1470025"/>
          </a:xfrm>
        </p:spPr>
        <p:txBody>
          <a:bodyPr lIns="0" tIns="0" rIns="0" bIns="0">
            <a:noAutofit/>
          </a:bodyPr>
          <a:lstStyle>
            <a:lvl1pPr algn="l">
              <a:lnSpc>
                <a:spcPts val="5300"/>
              </a:lnSpc>
              <a:defRPr sz="4000">
                <a:solidFill>
                  <a:schemeClr val="bg1"/>
                </a:solidFill>
              </a:defRPr>
            </a:lvl1pPr>
          </a:lstStyle>
          <a:p>
            <a:r>
              <a:rPr lang="en-US" dirty="0" smtClean="0"/>
              <a:t>Click to edit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2013416" y="4546149"/>
            <a:ext cx="7130584" cy="940251"/>
          </a:xfrm>
        </p:spPr>
        <p:txBody>
          <a:bodyPr lIns="0" tIns="0" rIns="0" bIns="0">
            <a:noAutofit/>
          </a:bodyPr>
          <a:lstStyle>
            <a:lvl1pPr marL="0" indent="0" algn="l">
              <a:lnSpc>
                <a:spcPts val="2120"/>
              </a:lnSpc>
              <a:spcBef>
                <a:spcPts val="0"/>
              </a:spcBef>
              <a:buNone/>
              <a:defRPr sz="16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secondary </a:t>
            </a:r>
            <a:br>
              <a:rPr lang="en-US" dirty="0" smtClean="0"/>
            </a:br>
            <a:r>
              <a:rPr lang="en-US" dirty="0" smtClean="0"/>
              <a:t>presentation title </a:t>
            </a:r>
            <a:endParaRPr lang="en-US" dirty="0"/>
          </a:p>
        </p:txBody>
      </p:sp>
      <p:pic>
        <p:nvPicPr>
          <p:cNvPr id="7" name="Picture 6" descr="Ludwig Logo.png"/>
          <p:cNvPicPr>
            <a:picLocks noChangeAspect="1"/>
          </p:cNvPicPr>
          <p:nvPr userDrawn="1"/>
        </p:nvPicPr>
        <p:blipFill>
          <a:blip r:embed="rId3"/>
          <a:stretch>
            <a:fillRect/>
          </a:stretch>
        </p:blipFill>
        <p:spPr>
          <a:xfrm>
            <a:off x="310896" y="5711470"/>
            <a:ext cx="1473200" cy="720725"/>
          </a:xfrm>
          <a:prstGeom prst="rect">
            <a:avLst/>
          </a:prstGeom>
        </p:spPr>
      </p:pic>
    </p:spTree>
    <p:extLst>
      <p:ext uri="{BB962C8B-B14F-4D97-AF65-F5344CB8AC3E}">
        <p14:creationId xmlns:p14="http://schemas.microsoft.com/office/powerpoint/2010/main" val="238385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02150" y="6459468"/>
            <a:ext cx="1568450" cy="215444"/>
          </a:xfrm>
        </p:spPr>
        <p:txBody>
          <a:bodyPr lIns="0" tIns="0" rIns="0" bIns="0" anchor="b" anchorCtr="0"/>
          <a:lstStyle>
            <a:lvl1pPr algn="l">
              <a:defRPr sz="800">
                <a:solidFill>
                  <a:srgbClr val="022A59"/>
                </a:solidFill>
              </a:defRPr>
            </a:lvl1pPr>
          </a:lstStyle>
          <a:p>
            <a:fld id="{EEDA6B94-70A6-EC41-AA50-EA4BC37851DC}" type="datetime4">
              <a:rPr lang="en-US" smtClean="0"/>
              <a:pPr/>
              <a:t>April 25, 2014</a:t>
            </a:fld>
            <a:endParaRPr lang="en-US" dirty="0"/>
          </a:p>
        </p:txBody>
      </p:sp>
      <p:sp>
        <p:nvSpPr>
          <p:cNvPr id="6" name="Slide Number Placeholder 5"/>
          <p:cNvSpPr>
            <a:spLocks noGrp="1"/>
          </p:cNvSpPr>
          <p:nvPr>
            <p:ph type="sldNum" sz="quarter" idx="12"/>
          </p:nvPr>
        </p:nvSpPr>
        <p:spPr>
          <a:xfrm>
            <a:off x="7861300" y="6459468"/>
            <a:ext cx="825500" cy="211207"/>
          </a:xfrm>
        </p:spPr>
        <p:txBody>
          <a:bodyPr lIns="0" tIns="0" rIns="0" bIns="0" anchor="b" anchorCtr="0"/>
          <a:lstStyle>
            <a:lvl1pPr algn="r">
              <a:defRPr sz="800">
                <a:solidFill>
                  <a:srgbClr val="022A59"/>
                </a:solidFill>
              </a:defRPr>
            </a:lvl1pPr>
          </a:lstStyle>
          <a:p>
            <a:fld id="{3BD0A7AA-643F-3E47-8080-4F7E1ED594DD}" type="slidenum">
              <a:rPr lang="en-US" smtClean="0"/>
              <a:pPr/>
              <a:t>‹#›</a:t>
            </a:fld>
            <a:endParaRPr lang="en-US" dirty="0"/>
          </a:p>
        </p:txBody>
      </p:sp>
      <p:sp>
        <p:nvSpPr>
          <p:cNvPr id="9" name="TextBox 8"/>
          <p:cNvSpPr txBox="1"/>
          <p:nvPr userDrawn="1"/>
        </p:nvSpPr>
        <p:spPr>
          <a:xfrm>
            <a:off x="139707" y="6506031"/>
            <a:ext cx="1938860" cy="215444"/>
          </a:xfrm>
          <a:prstGeom prst="rect">
            <a:avLst/>
          </a:prstGeom>
          <a:noFill/>
        </p:spPr>
        <p:txBody>
          <a:bodyPr wrap="square" rtlCol="0">
            <a:spAutoFit/>
          </a:bodyPr>
          <a:lstStyle/>
          <a:p>
            <a:r>
              <a:rPr lang="en-US" sz="800" b="1" kern="0" spc="70" dirty="0" smtClean="0">
                <a:solidFill>
                  <a:srgbClr val="022A59"/>
                </a:solidFill>
              </a:rPr>
              <a:t>LUDWIG CANCER RESEARCH</a:t>
            </a:r>
            <a:endParaRPr lang="en-US" sz="800" b="1" kern="0" spc="70" dirty="0">
              <a:solidFill>
                <a:srgbClr val="022A59"/>
              </a:solidFill>
            </a:endParaRPr>
          </a:p>
        </p:txBody>
      </p:sp>
      <p:sp>
        <p:nvSpPr>
          <p:cNvPr id="11" name="Subtitle 2"/>
          <p:cNvSpPr>
            <a:spLocks noGrp="1"/>
          </p:cNvSpPr>
          <p:nvPr>
            <p:ph type="subTitle" idx="1" hasCustomPrompt="1"/>
          </p:nvPr>
        </p:nvSpPr>
        <p:spPr>
          <a:xfrm>
            <a:off x="2216149" y="6459468"/>
            <a:ext cx="2278063" cy="215444"/>
          </a:xfrm>
        </p:spPr>
        <p:txBody>
          <a:bodyPr lIns="0" tIns="0" rIns="0" bIns="0" anchor="b" anchorCtr="0">
            <a:noAutofit/>
          </a:bodyPr>
          <a:lstStyle>
            <a:lvl1pPr marL="0" indent="0" algn="l">
              <a:lnSpc>
                <a:spcPts val="2120"/>
              </a:lnSpc>
              <a:spcBef>
                <a:spcPts val="0"/>
              </a:spcBef>
              <a:buNone/>
              <a:defRPr sz="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presentation title </a:t>
            </a:r>
            <a:endParaRPr lang="en-US" dirty="0"/>
          </a:p>
        </p:txBody>
      </p:sp>
    </p:spTree>
    <p:extLst>
      <p:ext uri="{BB962C8B-B14F-4D97-AF65-F5344CB8AC3E}">
        <p14:creationId xmlns:p14="http://schemas.microsoft.com/office/powerpoint/2010/main" val="83330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C071C-821F-B742-8FB1-360A78EC40DF}"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203948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C071C-821F-B742-8FB1-360A78EC40DF}"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126355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C071C-821F-B742-8FB1-360A78EC40DF}"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135340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C071C-821F-B742-8FB1-360A78EC40DF}"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139458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C071C-821F-B742-8FB1-360A78EC40DF}"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412243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C071C-821F-B742-8FB1-360A78EC40DF}"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191577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C071C-821F-B742-8FB1-360A78EC40DF}"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90210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C071C-821F-B742-8FB1-360A78EC40DF}"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C370E-8E31-B040-ABC0-700E892E6255}" type="slidenum">
              <a:rPr lang="en-US" smtClean="0"/>
              <a:pPr/>
              <a:t>‹#›</a:t>
            </a:fld>
            <a:endParaRPr lang="en-US"/>
          </a:p>
        </p:txBody>
      </p:sp>
    </p:spTree>
    <p:extLst>
      <p:ext uri="{BB962C8B-B14F-4D97-AF65-F5344CB8AC3E}">
        <p14:creationId xmlns:p14="http://schemas.microsoft.com/office/powerpoint/2010/main" val="370398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C071C-821F-B742-8FB1-360A78EC40DF}" type="datetimeFigureOut">
              <a:rPr lang="en-US" smtClean="0"/>
              <a:pPr/>
              <a:t>4/25/2014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C370E-8E31-B040-ABC0-700E892E6255}" type="slidenum">
              <a:rPr lang="en-US" smtClean="0"/>
              <a:pPr/>
              <a:t>‹#›</a:t>
            </a:fld>
            <a:endParaRPr lang="en-US"/>
          </a:p>
        </p:txBody>
      </p:sp>
    </p:spTree>
    <p:extLst>
      <p:ext uri="{BB962C8B-B14F-4D97-AF65-F5344CB8AC3E}">
        <p14:creationId xmlns:p14="http://schemas.microsoft.com/office/powerpoint/2010/main" val="283217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5F147-C3C3-7E48-A3A9-110733F4F686}" type="datetime4">
              <a:rPr lang="en-US" smtClean="0">
                <a:solidFill>
                  <a:srgbClr val="022A59">
                    <a:tint val="75000"/>
                  </a:srgbClr>
                </a:solidFill>
              </a:rPr>
              <a:pPr/>
              <a:t>April 25, 2014</a:t>
            </a:fld>
            <a:endParaRPr lang="en-US">
              <a:solidFill>
                <a:srgbClr val="022A5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22A59">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0A7AA-643F-3E47-8080-4F7E1ED594DD}" type="slidenum">
              <a:rPr lang="en-US" smtClean="0">
                <a:solidFill>
                  <a:srgbClr val="022A59">
                    <a:tint val="75000"/>
                  </a:srgbClr>
                </a:solidFill>
              </a:rPr>
              <a:pPr/>
              <a:t>‹#›</a:t>
            </a:fld>
            <a:endParaRPr lang="en-US">
              <a:solidFill>
                <a:srgbClr val="022A59">
                  <a:tint val="75000"/>
                </a:srgbClr>
              </a:solidFill>
            </a:endParaRPr>
          </a:p>
        </p:txBody>
      </p:sp>
    </p:spTree>
    <p:extLst>
      <p:ext uri="{BB962C8B-B14F-4D97-AF65-F5344CB8AC3E}">
        <p14:creationId xmlns:p14="http://schemas.microsoft.com/office/powerpoint/2010/main" val="49933905"/>
      </p:ext>
    </p:extLst>
  </p:cSld>
  <p:clrMap bg1="lt1" tx1="dk1" bg2="lt2" tx2="dk2" accent1="accent1" accent2="accent2" accent3="accent3" accent4="accent4" accent5="accent5" accent6="accent6" hlink="hlink" folHlink="folHlink"/>
  <p:sldLayoutIdLst>
    <p:sldLayoutId id="2147483661" r:id="rId1"/>
    <p:sldLayoutId id="2147483673" r:id="rId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Introduction to Ludwig Center at Harvard </a:t>
            </a:r>
            <a:br>
              <a:rPr lang="en-US" sz="2800" dirty="0" smtClean="0"/>
            </a:br>
            <a:r>
              <a:rPr lang="en-US" sz="2800" dirty="0" smtClean="0"/>
              <a:t>Cancer Research Collaborative</a:t>
            </a:r>
            <a:endParaRPr lang="en-US" sz="2800" dirty="0"/>
          </a:p>
        </p:txBody>
      </p:sp>
      <p:sp>
        <p:nvSpPr>
          <p:cNvPr id="3" name="Subtitle 2"/>
          <p:cNvSpPr>
            <a:spLocks noGrp="1"/>
          </p:cNvSpPr>
          <p:nvPr>
            <p:ph type="subTitle" idx="1"/>
          </p:nvPr>
        </p:nvSpPr>
        <p:spPr/>
        <p:txBody>
          <a:bodyPr/>
          <a:lstStyle/>
          <a:p>
            <a:r>
              <a:rPr lang="en-US" dirty="0" smtClean="0"/>
              <a:t>Joan </a:t>
            </a:r>
            <a:r>
              <a:rPr lang="en-US" dirty="0" err="1" smtClean="0"/>
              <a:t>Brugge</a:t>
            </a:r>
            <a:r>
              <a:rPr lang="en-US" dirty="0" smtClean="0"/>
              <a:t>, PhD</a:t>
            </a:r>
          </a:p>
          <a:p>
            <a:r>
              <a:rPr lang="en-US" dirty="0" smtClean="0"/>
              <a:t>George Demetri, MD</a:t>
            </a:r>
            <a:endParaRPr lang="en-US" dirty="0"/>
          </a:p>
        </p:txBody>
      </p:sp>
      <p:pic>
        <p:nvPicPr>
          <p:cNvPr id="4" name="Picture 3"/>
          <p:cNvPicPr>
            <a:picLocks noChangeAspect="1"/>
          </p:cNvPicPr>
          <p:nvPr/>
        </p:nvPicPr>
        <p:blipFill>
          <a:blip r:embed="rId2"/>
          <a:stretch>
            <a:fillRect/>
          </a:stretch>
        </p:blipFill>
        <p:spPr>
          <a:xfrm>
            <a:off x="7930405" y="5676900"/>
            <a:ext cx="951011" cy="1046112"/>
          </a:xfrm>
          <a:prstGeom prst="rect">
            <a:avLst/>
          </a:prstGeom>
        </p:spPr>
      </p:pic>
    </p:spTree>
    <p:extLst>
      <p:ext uri="{BB962C8B-B14F-4D97-AF65-F5344CB8AC3E}">
        <p14:creationId xmlns:p14="http://schemas.microsoft.com/office/powerpoint/2010/main" val="391965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379" y="186743"/>
            <a:ext cx="8870870" cy="769441"/>
          </a:xfrm>
          <a:prstGeom prst="rect">
            <a:avLst/>
          </a:prstGeom>
          <a:noFill/>
        </p:spPr>
        <p:txBody>
          <a:bodyPr wrap="square" rtlCol="0">
            <a:spAutoFit/>
          </a:bodyPr>
          <a:lstStyle/>
          <a:p>
            <a:r>
              <a:rPr lang="en-US" sz="4400" dirty="0" smtClean="0"/>
              <a:t>The challenge to HMS investigators </a:t>
            </a:r>
            <a:endParaRPr lang="en-US" sz="4400" dirty="0"/>
          </a:p>
        </p:txBody>
      </p:sp>
      <p:sp>
        <p:nvSpPr>
          <p:cNvPr id="6" name="Rectangle 5"/>
          <p:cNvSpPr/>
          <p:nvPr/>
        </p:nvSpPr>
        <p:spPr>
          <a:xfrm>
            <a:off x="410863" y="1269552"/>
            <a:ext cx="8291930" cy="4154983"/>
          </a:xfrm>
          <a:prstGeom prst="rect">
            <a:avLst/>
          </a:prstGeom>
        </p:spPr>
        <p:txBody>
          <a:bodyPr wrap="square">
            <a:spAutoFit/>
          </a:bodyPr>
          <a:lstStyle/>
          <a:p>
            <a:pPr marL="342900" indent="-342900">
              <a:buFont typeface="Wingdings" charset="2"/>
              <a:buChar char="§"/>
            </a:pPr>
            <a:r>
              <a:rPr lang="en-US" sz="2400" dirty="0" smtClean="0"/>
              <a:t>Want to bring new perspective and understanding to what defines “resistant states” for cancer cells</a:t>
            </a:r>
            <a:br>
              <a:rPr lang="en-US" sz="2400" dirty="0" smtClean="0"/>
            </a:br>
            <a:endParaRPr lang="en-US" sz="2400" dirty="0" smtClean="0"/>
          </a:p>
          <a:p>
            <a:pPr marL="342900" indent="-342900">
              <a:buFont typeface="Wingdings" charset="2"/>
              <a:buChar char="§"/>
            </a:pPr>
            <a:r>
              <a:rPr lang="en-US" sz="2400" dirty="0" smtClean="0"/>
              <a:t>Define the programs and pathways which contribute to establishing and maintaining “resistant states” in cancer(s)</a:t>
            </a:r>
            <a:br>
              <a:rPr lang="en-US" sz="2400" dirty="0" smtClean="0"/>
            </a:br>
            <a:endParaRPr lang="en-US" sz="2400" dirty="0" smtClean="0"/>
          </a:p>
          <a:p>
            <a:pPr marL="342900" indent="-342900">
              <a:buFont typeface="Wingdings" charset="2"/>
              <a:buChar char="§"/>
            </a:pPr>
            <a:r>
              <a:rPr lang="en-US" sz="2400" dirty="0" smtClean="0"/>
              <a:t>Identify and develop new tools for understanding basic and clinical principles of resistant states</a:t>
            </a:r>
            <a:br>
              <a:rPr lang="en-US" sz="2400" dirty="0" smtClean="0"/>
            </a:br>
            <a:endParaRPr lang="en-US" sz="2400" dirty="0" smtClean="0"/>
          </a:p>
          <a:p>
            <a:pPr marL="342900" indent="-342900">
              <a:buFont typeface="Wingdings" charset="2"/>
              <a:buChar char="§"/>
            </a:pPr>
            <a:r>
              <a:rPr lang="en-US" sz="2400" dirty="0" smtClean="0"/>
              <a:t>Develop a resource of clinical material and high-fidelity models along with informative clinical annotation to advance the field</a:t>
            </a:r>
            <a:endParaRPr lang="en-US" sz="2400" dirty="0"/>
          </a:p>
        </p:txBody>
      </p:sp>
      <p:grpSp>
        <p:nvGrpSpPr>
          <p:cNvPr id="3" name="Group 2"/>
          <p:cNvGrpSpPr/>
          <p:nvPr/>
        </p:nvGrpSpPr>
        <p:grpSpPr>
          <a:xfrm>
            <a:off x="410863" y="5584695"/>
            <a:ext cx="8733139" cy="1012739"/>
            <a:chOff x="410861" y="5584691"/>
            <a:chExt cx="8733139" cy="1012739"/>
          </a:xfrm>
        </p:grpSpPr>
        <p:sp>
          <p:nvSpPr>
            <p:cNvPr id="7" name="Down Arrow 6"/>
            <p:cNvSpPr/>
            <p:nvPr/>
          </p:nvSpPr>
          <p:spPr>
            <a:xfrm>
              <a:off x="3336570" y="5584691"/>
              <a:ext cx="1612967" cy="418343"/>
            </a:xfrm>
            <a:prstGeom prst="down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10861" y="6228098"/>
              <a:ext cx="8733139" cy="369332"/>
            </a:xfrm>
            <a:prstGeom prst="rect">
              <a:avLst/>
            </a:prstGeom>
            <a:noFill/>
          </p:spPr>
          <p:txBody>
            <a:bodyPr wrap="square" rtlCol="0">
              <a:spAutoFit/>
            </a:bodyPr>
            <a:lstStyle/>
            <a:p>
              <a:r>
                <a:rPr lang="en-US" b="1" dirty="0" smtClean="0"/>
                <a:t>DEVELOP EFFECTIVE STRATEGIES TO IMPROVE CURRENT AND EXISTING THERAPIES</a:t>
              </a:r>
              <a:endParaRPr lang="en-US" b="1" dirty="0"/>
            </a:p>
          </p:txBody>
        </p:sp>
      </p:grpSp>
    </p:spTree>
    <p:extLst>
      <p:ext uri="{BB962C8B-B14F-4D97-AF65-F5344CB8AC3E}">
        <p14:creationId xmlns:p14="http://schemas.microsoft.com/office/powerpoint/2010/main" val="4080031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20889" y="933700"/>
            <a:ext cx="7930444" cy="877675"/>
          </a:xfrm>
          <a:prstGeom prst="roundRect">
            <a:avLst/>
          </a:prstGeom>
          <a:solidFill>
            <a:srgbClr val="FFFFFF"/>
          </a:solidFill>
          <a:ln w="5715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Discuss the organization and overall scientific theme with </a:t>
            </a:r>
            <a:br>
              <a:rPr lang="en-US" sz="2400" dirty="0" smtClean="0">
                <a:solidFill>
                  <a:schemeClr val="tx1"/>
                </a:solidFill>
              </a:rPr>
            </a:br>
            <a:r>
              <a:rPr lang="en-US" sz="2400" dirty="0" smtClean="0">
                <a:solidFill>
                  <a:schemeClr val="tx1"/>
                </a:solidFill>
              </a:rPr>
              <a:t>leaders across HMS and affiliated centers</a:t>
            </a:r>
            <a:endParaRPr lang="en-US" sz="2400" dirty="0">
              <a:solidFill>
                <a:schemeClr val="tx1"/>
              </a:solidFill>
            </a:endParaRPr>
          </a:p>
        </p:txBody>
      </p:sp>
      <p:grpSp>
        <p:nvGrpSpPr>
          <p:cNvPr id="3" name="Group 2"/>
          <p:cNvGrpSpPr/>
          <p:nvPr/>
        </p:nvGrpSpPr>
        <p:grpSpPr>
          <a:xfrm>
            <a:off x="1044222" y="1877335"/>
            <a:ext cx="7309556" cy="1371928"/>
            <a:chOff x="1044222" y="1877335"/>
            <a:chExt cx="7309556" cy="1371928"/>
          </a:xfrm>
        </p:grpSpPr>
        <p:sp>
          <p:nvSpPr>
            <p:cNvPr id="5" name="Down Arrow 4"/>
            <p:cNvSpPr/>
            <p:nvPr/>
          </p:nvSpPr>
          <p:spPr>
            <a:xfrm>
              <a:off x="4019662" y="1877335"/>
              <a:ext cx="578941" cy="448175"/>
            </a:xfrm>
            <a:prstGeom prst="downArrow">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1044222" y="2390263"/>
              <a:ext cx="7309556" cy="859000"/>
            </a:xfrm>
            <a:prstGeom prst="roundRect">
              <a:avLst/>
            </a:prstGeom>
            <a:solidFill>
              <a:srgbClr val="FFFFFF"/>
            </a:solidFill>
            <a:ln w="5715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Prepare statement on the scientific theme / challenge </a:t>
              </a:r>
              <a:endParaRPr lang="en-US" sz="2400" dirty="0">
                <a:solidFill>
                  <a:schemeClr val="tx1"/>
                </a:solidFill>
              </a:endParaRPr>
            </a:p>
          </p:txBody>
        </p:sp>
      </p:grpSp>
      <p:sp>
        <p:nvSpPr>
          <p:cNvPr id="7" name="TextBox 6"/>
          <p:cNvSpPr txBox="1"/>
          <p:nvPr/>
        </p:nvSpPr>
        <p:spPr>
          <a:xfrm>
            <a:off x="149404" y="72972"/>
            <a:ext cx="8994596" cy="707886"/>
          </a:xfrm>
          <a:prstGeom prst="rect">
            <a:avLst/>
          </a:prstGeom>
          <a:noFill/>
        </p:spPr>
        <p:txBody>
          <a:bodyPr wrap="square" rtlCol="0">
            <a:spAutoFit/>
          </a:bodyPr>
          <a:lstStyle/>
          <a:p>
            <a:r>
              <a:rPr lang="en-US" sz="4000" dirty="0" smtClean="0"/>
              <a:t>Launching the collaborative: Process </a:t>
            </a:r>
            <a:endParaRPr lang="en-US" sz="4000" dirty="0"/>
          </a:p>
        </p:txBody>
      </p:sp>
      <p:grpSp>
        <p:nvGrpSpPr>
          <p:cNvPr id="9" name="Group 8"/>
          <p:cNvGrpSpPr/>
          <p:nvPr/>
        </p:nvGrpSpPr>
        <p:grpSpPr>
          <a:xfrm>
            <a:off x="762000" y="3337825"/>
            <a:ext cx="7789333" cy="1586954"/>
            <a:chOff x="762000" y="3337825"/>
            <a:chExt cx="7789333" cy="1586954"/>
          </a:xfrm>
        </p:grpSpPr>
        <p:sp>
          <p:nvSpPr>
            <p:cNvPr id="8" name="Down Arrow 7"/>
            <p:cNvSpPr/>
            <p:nvPr/>
          </p:nvSpPr>
          <p:spPr>
            <a:xfrm>
              <a:off x="4019662" y="3337825"/>
              <a:ext cx="578941" cy="485522"/>
            </a:xfrm>
            <a:prstGeom prst="downArrow">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762000" y="3937001"/>
              <a:ext cx="7789333" cy="987778"/>
            </a:xfrm>
            <a:prstGeom prst="roundRect">
              <a:avLst/>
            </a:prstGeom>
            <a:solidFill>
              <a:srgbClr val="FFFFFF"/>
            </a:solidFill>
            <a:ln w="57150" cmpd="thickThi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Visit basic and clinical research groups across HMS and affiliates to describe vision, goals, and organization</a:t>
              </a:r>
              <a:endParaRPr lang="en-US" sz="2400" dirty="0">
                <a:solidFill>
                  <a:schemeClr val="tx1"/>
                </a:solidFill>
              </a:endParaRPr>
            </a:p>
          </p:txBody>
        </p:sp>
      </p:grpSp>
      <p:grpSp>
        <p:nvGrpSpPr>
          <p:cNvPr id="10" name="Group 9"/>
          <p:cNvGrpSpPr/>
          <p:nvPr/>
        </p:nvGrpSpPr>
        <p:grpSpPr>
          <a:xfrm>
            <a:off x="762000" y="4988240"/>
            <a:ext cx="7789333" cy="1556494"/>
            <a:chOff x="762000" y="4988240"/>
            <a:chExt cx="7789333" cy="1556494"/>
          </a:xfrm>
        </p:grpSpPr>
        <p:sp>
          <p:nvSpPr>
            <p:cNvPr id="12" name="Rounded Rectangle 11"/>
            <p:cNvSpPr/>
            <p:nvPr/>
          </p:nvSpPr>
          <p:spPr>
            <a:xfrm>
              <a:off x="762000" y="5602111"/>
              <a:ext cx="7789333" cy="942623"/>
            </a:xfrm>
            <a:prstGeom prst="roundRect">
              <a:avLst/>
            </a:prstGeom>
            <a:solidFill>
              <a:srgbClr val="FFFFFF"/>
            </a:solidFill>
            <a:ln w="57150" cmpd="thickThi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Open submissions of short description of novel ideas and approaches to address the research challenge  </a:t>
              </a:r>
              <a:endParaRPr lang="en-US" sz="2400" dirty="0">
                <a:solidFill>
                  <a:srgbClr val="000000"/>
                </a:solidFill>
              </a:endParaRPr>
            </a:p>
          </p:txBody>
        </p:sp>
        <p:sp>
          <p:nvSpPr>
            <p:cNvPr id="15" name="Down Arrow 14"/>
            <p:cNvSpPr/>
            <p:nvPr/>
          </p:nvSpPr>
          <p:spPr>
            <a:xfrm>
              <a:off x="4019662" y="4988240"/>
              <a:ext cx="578941" cy="485522"/>
            </a:xfrm>
            <a:prstGeom prst="downArrow">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 name="Freeform 1"/>
          <p:cNvSpPr/>
          <p:nvPr/>
        </p:nvSpPr>
        <p:spPr>
          <a:xfrm>
            <a:off x="8650113" y="945444"/>
            <a:ext cx="366889" cy="678418"/>
          </a:xfrm>
          <a:custGeom>
            <a:avLst/>
            <a:gdLst>
              <a:gd name="connsiteX0" fmla="*/ 0 w 366889"/>
              <a:gd name="connsiteY0" fmla="*/ 409223 h 678418"/>
              <a:gd name="connsiteX1" fmla="*/ 127000 w 366889"/>
              <a:gd name="connsiteY1" fmla="*/ 663223 h 678418"/>
              <a:gd name="connsiteX2" fmla="*/ 366889 w 366889"/>
              <a:gd name="connsiteY2" fmla="*/ 14112 h 678418"/>
              <a:gd name="connsiteX3" fmla="*/ 366889 w 366889"/>
              <a:gd name="connsiteY3" fmla="*/ 14112 h 678418"/>
              <a:gd name="connsiteX4" fmla="*/ 352778 w 366889"/>
              <a:gd name="connsiteY4" fmla="*/ 0 h 678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 h="678418">
                <a:moveTo>
                  <a:pt x="0" y="409223"/>
                </a:moveTo>
                <a:cubicBezTo>
                  <a:pt x="32926" y="569149"/>
                  <a:pt x="65852" y="729075"/>
                  <a:pt x="127000" y="663223"/>
                </a:cubicBezTo>
                <a:cubicBezTo>
                  <a:pt x="188148" y="597371"/>
                  <a:pt x="366889" y="14112"/>
                  <a:pt x="366889" y="14112"/>
                </a:cubicBezTo>
                <a:lnTo>
                  <a:pt x="366889" y="14112"/>
                </a:lnTo>
                <a:lnTo>
                  <a:pt x="352778" y="0"/>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8621890" y="2367843"/>
            <a:ext cx="366889" cy="678418"/>
          </a:xfrm>
          <a:custGeom>
            <a:avLst/>
            <a:gdLst>
              <a:gd name="connsiteX0" fmla="*/ 0 w 366889"/>
              <a:gd name="connsiteY0" fmla="*/ 409223 h 678418"/>
              <a:gd name="connsiteX1" fmla="*/ 127000 w 366889"/>
              <a:gd name="connsiteY1" fmla="*/ 663223 h 678418"/>
              <a:gd name="connsiteX2" fmla="*/ 366889 w 366889"/>
              <a:gd name="connsiteY2" fmla="*/ 14112 h 678418"/>
              <a:gd name="connsiteX3" fmla="*/ 366889 w 366889"/>
              <a:gd name="connsiteY3" fmla="*/ 14112 h 678418"/>
              <a:gd name="connsiteX4" fmla="*/ 352778 w 366889"/>
              <a:gd name="connsiteY4" fmla="*/ 0 h 678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 h="678418">
                <a:moveTo>
                  <a:pt x="0" y="409223"/>
                </a:moveTo>
                <a:cubicBezTo>
                  <a:pt x="32926" y="569149"/>
                  <a:pt x="65852" y="729075"/>
                  <a:pt x="127000" y="663223"/>
                </a:cubicBezTo>
                <a:cubicBezTo>
                  <a:pt x="188148" y="597371"/>
                  <a:pt x="366889" y="14112"/>
                  <a:pt x="366889" y="14112"/>
                </a:cubicBezTo>
                <a:lnTo>
                  <a:pt x="366889" y="14112"/>
                </a:lnTo>
                <a:lnTo>
                  <a:pt x="352778" y="0"/>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8667163" y="3984048"/>
            <a:ext cx="366889" cy="678418"/>
          </a:xfrm>
          <a:custGeom>
            <a:avLst/>
            <a:gdLst>
              <a:gd name="connsiteX0" fmla="*/ 0 w 366889"/>
              <a:gd name="connsiteY0" fmla="*/ 409223 h 678418"/>
              <a:gd name="connsiteX1" fmla="*/ 127000 w 366889"/>
              <a:gd name="connsiteY1" fmla="*/ 663223 h 678418"/>
              <a:gd name="connsiteX2" fmla="*/ 366889 w 366889"/>
              <a:gd name="connsiteY2" fmla="*/ 14112 h 678418"/>
              <a:gd name="connsiteX3" fmla="*/ 366889 w 366889"/>
              <a:gd name="connsiteY3" fmla="*/ 14112 h 678418"/>
              <a:gd name="connsiteX4" fmla="*/ 352778 w 366889"/>
              <a:gd name="connsiteY4" fmla="*/ 0 h 678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89" h="678418">
                <a:moveTo>
                  <a:pt x="0" y="409223"/>
                </a:moveTo>
                <a:cubicBezTo>
                  <a:pt x="32926" y="569149"/>
                  <a:pt x="65852" y="729075"/>
                  <a:pt x="127000" y="663223"/>
                </a:cubicBezTo>
                <a:cubicBezTo>
                  <a:pt x="188148" y="597371"/>
                  <a:pt x="366889" y="14112"/>
                  <a:pt x="366889" y="14112"/>
                </a:cubicBezTo>
                <a:lnTo>
                  <a:pt x="366889" y="14112"/>
                </a:lnTo>
                <a:lnTo>
                  <a:pt x="352778" y="0"/>
                </a:ln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7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2"/>
            <a:ext cx="8229600" cy="1143000"/>
          </a:xfrm>
        </p:spPr>
        <p:txBody>
          <a:bodyPr>
            <a:normAutofit fontScale="90000"/>
          </a:bodyPr>
          <a:lstStyle/>
          <a:p>
            <a:pPr algn="l"/>
            <a:r>
              <a:rPr lang="en-US" dirty="0" smtClean="0"/>
              <a:t>An </a:t>
            </a:r>
            <a:r>
              <a:rPr lang="en-US" dirty="0"/>
              <a:t>e</a:t>
            </a:r>
            <a:r>
              <a:rPr lang="en-US" dirty="0" smtClean="0"/>
              <a:t>xperiment in </a:t>
            </a:r>
            <a:r>
              <a:rPr lang="en-US" dirty="0"/>
              <a:t>r</a:t>
            </a:r>
            <a:r>
              <a:rPr lang="en-US" dirty="0" smtClean="0"/>
              <a:t>esearch </a:t>
            </a:r>
            <a:r>
              <a:rPr lang="en-US" dirty="0"/>
              <a:t>p</a:t>
            </a:r>
            <a:r>
              <a:rPr lang="en-US" dirty="0" smtClean="0"/>
              <a:t>rocess	</a:t>
            </a:r>
            <a:endParaRPr lang="en-US" dirty="0"/>
          </a:p>
        </p:txBody>
      </p:sp>
      <p:sp>
        <p:nvSpPr>
          <p:cNvPr id="3" name="Content Placeholder 2"/>
          <p:cNvSpPr>
            <a:spLocks noGrp="1"/>
          </p:cNvSpPr>
          <p:nvPr>
            <p:ph idx="1"/>
          </p:nvPr>
        </p:nvSpPr>
        <p:spPr>
          <a:xfrm>
            <a:off x="474133" y="1277549"/>
            <a:ext cx="8539354" cy="5295910"/>
          </a:xfrm>
        </p:spPr>
        <p:txBody>
          <a:bodyPr>
            <a:normAutofit fontScale="92500" lnSpcReduction="10000"/>
          </a:bodyPr>
          <a:lstStyle/>
          <a:p>
            <a:r>
              <a:rPr lang="en-US" dirty="0" smtClean="0"/>
              <a:t>Build a community of investigators with diverse backgrounds, perspectives, and skills who want to work together</a:t>
            </a:r>
          </a:p>
          <a:p>
            <a:pPr lvl="1"/>
            <a:r>
              <a:rPr lang="en-US" dirty="0" smtClean="0"/>
              <a:t>Dedicated time together</a:t>
            </a:r>
            <a:br>
              <a:rPr lang="en-US" dirty="0" smtClean="0"/>
            </a:br>
            <a:r>
              <a:rPr lang="en-US" dirty="0" smtClean="0"/>
              <a:t>(weekly meetings to ensure engagement)</a:t>
            </a:r>
          </a:p>
          <a:p>
            <a:pPr lvl="1"/>
            <a:r>
              <a:rPr lang="en-US" dirty="0" smtClean="0"/>
              <a:t>Develop strategies by cross-fertilization of </a:t>
            </a:r>
            <a:br>
              <a:rPr lang="en-US" dirty="0" smtClean="0"/>
            </a:br>
            <a:r>
              <a:rPr lang="en-US" dirty="0" smtClean="0"/>
              <a:t>ideas and approaches across investigators </a:t>
            </a:r>
          </a:p>
          <a:p>
            <a:r>
              <a:rPr lang="en-US" dirty="0"/>
              <a:t>S</a:t>
            </a:r>
            <a:r>
              <a:rPr lang="en-US" dirty="0" smtClean="0"/>
              <a:t>upport with relevant resources</a:t>
            </a:r>
          </a:p>
          <a:p>
            <a:pPr lvl="1"/>
            <a:r>
              <a:rPr lang="en-US" dirty="0" smtClean="0"/>
              <a:t>Innovation fund to allow new approaches as teams evolve</a:t>
            </a:r>
          </a:p>
          <a:p>
            <a:r>
              <a:rPr lang="en-US" dirty="0" smtClean="0"/>
              <a:t>Include major symposia at HMS to strengthen community</a:t>
            </a:r>
          </a:p>
        </p:txBody>
      </p:sp>
    </p:spTree>
    <p:extLst>
      <p:ext uri="{BB962C8B-B14F-4D97-AF65-F5344CB8AC3E}">
        <p14:creationId xmlns:p14="http://schemas.microsoft.com/office/powerpoint/2010/main" val="397430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18"/>
            <a:ext cx="8229600" cy="1143000"/>
          </a:xfrm>
        </p:spPr>
        <p:txBody>
          <a:bodyPr>
            <a:normAutofit/>
          </a:bodyPr>
          <a:lstStyle/>
          <a:p>
            <a:pPr algn="l"/>
            <a:r>
              <a:rPr lang="en-US" sz="3600" dirty="0" smtClean="0"/>
              <a:t>Ludwig Cancer Research</a:t>
            </a:r>
            <a:endParaRPr lang="en-US" sz="3600" dirty="0"/>
          </a:p>
        </p:txBody>
      </p:sp>
      <p:sp>
        <p:nvSpPr>
          <p:cNvPr id="3" name="Content Placeholder 2"/>
          <p:cNvSpPr>
            <a:spLocks noGrp="1"/>
          </p:cNvSpPr>
          <p:nvPr>
            <p:ph idx="1"/>
          </p:nvPr>
        </p:nvSpPr>
        <p:spPr>
          <a:xfrm>
            <a:off x="119400" y="1127350"/>
            <a:ext cx="8686800" cy="5595550"/>
          </a:xfrm>
        </p:spPr>
        <p:txBody>
          <a:bodyPr>
            <a:normAutofit lnSpcReduction="10000"/>
          </a:bodyPr>
          <a:lstStyle/>
          <a:p>
            <a:r>
              <a:rPr lang="en-US" sz="2800" dirty="0" smtClean="0"/>
              <a:t>International community of distinguished scientists dedicated to preventing and controlling cancer</a:t>
            </a:r>
          </a:p>
          <a:p>
            <a:r>
              <a:rPr lang="en-US" sz="2800" dirty="0"/>
              <a:t>Founded by D.K. Ludwig</a:t>
            </a:r>
          </a:p>
          <a:p>
            <a:pPr lvl="1"/>
            <a:r>
              <a:rPr lang="en-US" sz="2400" dirty="0"/>
              <a:t>Born in Michigan, 1897;  died in NYC, 1992</a:t>
            </a:r>
          </a:p>
          <a:p>
            <a:pPr lvl="1"/>
            <a:r>
              <a:rPr lang="en-US" sz="2400" dirty="0"/>
              <a:t>Self-made billionaire, shipping </a:t>
            </a:r>
            <a:r>
              <a:rPr lang="en-US" sz="2400" dirty="0" smtClean="0"/>
              <a:t>entrepreneur</a:t>
            </a:r>
            <a:endParaRPr lang="en-US" sz="2800" dirty="0" smtClean="0"/>
          </a:p>
          <a:p>
            <a:r>
              <a:rPr lang="en-US" sz="2800" dirty="0" smtClean="0"/>
              <a:t>Provides scientists worldwide with resources and flexibility to realize the life-changing potential of their work</a:t>
            </a:r>
          </a:p>
          <a:p>
            <a:r>
              <a:rPr lang="en-US" sz="2800" dirty="0" smtClean="0"/>
              <a:t>Basic and translational research</a:t>
            </a:r>
          </a:p>
          <a:p>
            <a:r>
              <a:rPr lang="en-US" sz="2800" dirty="0" smtClean="0"/>
              <a:t>Encompasses the Ludwig Institute and the Ludwig Centers – more than 600 scientists worldwide</a:t>
            </a:r>
          </a:p>
          <a:p>
            <a:r>
              <a:rPr lang="en-US" sz="2800" dirty="0" smtClean="0"/>
              <a:t>Invested $2.5 billion in cancer research to date</a:t>
            </a:r>
          </a:p>
        </p:txBody>
      </p:sp>
    </p:spTree>
    <p:extLst>
      <p:ext uri="{BB962C8B-B14F-4D97-AF65-F5344CB8AC3E}">
        <p14:creationId xmlns:p14="http://schemas.microsoft.com/office/powerpoint/2010/main" val="1665934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6808"/>
            <a:ext cx="8229600" cy="1143000"/>
          </a:xfrm>
        </p:spPr>
        <p:txBody>
          <a:bodyPr>
            <a:normAutofit fontScale="90000"/>
          </a:bodyPr>
          <a:lstStyle/>
          <a:p>
            <a:pPr algn="l"/>
            <a:r>
              <a:rPr lang="en-US" dirty="0" smtClean="0"/>
              <a:t>Opportunity at HMS and HMS-affiliated Institutions</a:t>
            </a:r>
            <a:endParaRPr lang="en-US" dirty="0"/>
          </a:p>
        </p:txBody>
      </p:sp>
      <p:sp>
        <p:nvSpPr>
          <p:cNvPr id="2" name="Content Placeholder 1"/>
          <p:cNvSpPr>
            <a:spLocks noGrp="1"/>
          </p:cNvSpPr>
          <p:nvPr>
            <p:ph idx="1"/>
          </p:nvPr>
        </p:nvSpPr>
        <p:spPr>
          <a:xfrm>
            <a:off x="280366" y="1547803"/>
            <a:ext cx="8571534" cy="4471998"/>
          </a:xfrm>
        </p:spPr>
        <p:txBody>
          <a:bodyPr>
            <a:normAutofit/>
          </a:bodyPr>
          <a:lstStyle/>
          <a:p>
            <a:r>
              <a:rPr lang="en-US" sz="2400" dirty="0" smtClean="0"/>
              <a:t>With senior leaders across HMS and the Boston academic community, we have discussed extensively how best to build the HMS Ludwig Center </a:t>
            </a:r>
            <a:r>
              <a:rPr lang="en-US" sz="2400" dirty="0"/>
              <a:t>within the unique environment of the Harvard community in order to have maximum impact on cancer</a:t>
            </a:r>
            <a:r>
              <a:rPr lang="en-US" sz="2400" dirty="0" smtClean="0"/>
              <a:t>.</a:t>
            </a:r>
            <a:endParaRPr lang="en-US" sz="2400" dirty="0" smtClean="0"/>
          </a:p>
          <a:p>
            <a:r>
              <a:rPr lang="en-US" sz="2400" dirty="0" smtClean="0"/>
              <a:t>Factors we considered:</a:t>
            </a:r>
          </a:p>
          <a:p>
            <a:pPr lvl="1"/>
            <a:r>
              <a:rPr lang="en-US" sz="2400" dirty="0" smtClean="0"/>
              <a:t>Extraordinary </a:t>
            </a:r>
            <a:r>
              <a:rPr lang="en-US" sz="2400" dirty="0" smtClean="0"/>
              <a:t>breadth and depth of basic, translational and clinical investigators across Harvard</a:t>
            </a:r>
          </a:p>
          <a:p>
            <a:pPr lvl="1"/>
            <a:r>
              <a:rPr lang="en-US" sz="2400" dirty="0" smtClean="0"/>
              <a:t>Bring </a:t>
            </a:r>
            <a:r>
              <a:rPr lang="en-US" sz="2400" dirty="0" smtClean="0"/>
              <a:t>in the most diverse set of </a:t>
            </a:r>
            <a:r>
              <a:rPr lang="en-US" sz="2400" dirty="0" smtClean="0"/>
              <a:t>perspectives</a:t>
            </a:r>
            <a:r>
              <a:rPr lang="en-US" sz="2400" dirty="0" smtClean="0"/>
              <a:t>, skills and people to develop new ways of addressing a major problem in cancer</a:t>
            </a:r>
          </a:p>
          <a:p>
            <a:pPr lvl="1"/>
            <a:r>
              <a:rPr lang="en-US" sz="2400" dirty="0" smtClean="0"/>
              <a:t>Enable </a:t>
            </a:r>
            <a:r>
              <a:rPr lang="en-US" sz="2400" dirty="0" smtClean="0"/>
              <a:t>a novel approach to “resistance” in </a:t>
            </a:r>
            <a:r>
              <a:rPr lang="en-US" sz="2400" dirty="0" smtClean="0"/>
              <a:t>cancer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66" y="5522169"/>
            <a:ext cx="1630363" cy="120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43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7088"/>
            <a:ext cx="8229600" cy="1143000"/>
          </a:xfrm>
        </p:spPr>
        <p:txBody>
          <a:bodyPr>
            <a:normAutofit/>
          </a:bodyPr>
          <a:lstStyle/>
          <a:p>
            <a:pPr algn="l"/>
            <a:r>
              <a:rPr lang="en-US" dirty="0" smtClean="0"/>
              <a:t>Background</a:t>
            </a:r>
            <a:endParaRPr lang="en-US" dirty="0"/>
          </a:p>
        </p:txBody>
      </p:sp>
      <p:sp>
        <p:nvSpPr>
          <p:cNvPr id="2" name="Content Placeholder 1"/>
          <p:cNvSpPr>
            <a:spLocks noGrp="1"/>
          </p:cNvSpPr>
          <p:nvPr>
            <p:ph idx="1"/>
          </p:nvPr>
        </p:nvSpPr>
        <p:spPr>
          <a:xfrm>
            <a:off x="355600" y="1197044"/>
            <a:ext cx="8229600" cy="4525963"/>
          </a:xfrm>
        </p:spPr>
        <p:txBody>
          <a:bodyPr>
            <a:normAutofit fontScale="77500" lnSpcReduction="20000"/>
          </a:bodyPr>
          <a:lstStyle/>
          <a:p>
            <a:r>
              <a:rPr lang="en-US" dirty="0" smtClean="0"/>
              <a:t>Endowment funds are dedicated to supporting cancer research </a:t>
            </a:r>
          </a:p>
          <a:p>
            <a:pPr lvl="1"/>
            <a:r>
              <a:rPr lang="en-US" dirty="0" smtClean="0"/>
              <a:t>Endowment invested in Harvard Management Fund generates current-use funds to support research long-term</a:t>
            </a:r>
            <a:br>
              <a:rPr lang="en-US" dirty="0" smtClean="0"/>
            </a:br>
            <a:r>
              <a:rPr lang="en-US" dirty="0" smtClean="0"/>
              <a:t> </a:t>
            </a:r>
          </a:p>
          <a:p>
            <a:r>
              <a:rPr lang="en-US" dirty="0" smtClean="0"/>
              <a:t>Full endowment now allows the Ludwig Center at Harvard to engage a larger community of HMS investigators</a:t>
            </a:r>
          </a:p>
          <a:p>
            <a:pPr lvl="1"/>
            <a:r>
              <a:rPr lang="en-US" dirty="0" smtClean="0"/>
              <a:t>Since initiation, research funding has been provided to investigators and projects at BWH, DFCI, MGH, and HMS</a:t>
            </a:r>
            <a:br>
              <a:rPr lang="en-US" dirty="0" smtClean="0"/>
            </a:br>
            <a:endParaRPr lang="en-US" dirty="0" smtClean="0"/>
          </a:p>
          <a:p>
            <a:r>
              <a:rPr lang="en-US" dirty="0" smtClean="0"/>
              <a:t>The evolution of Ludwig-supported research in the US and worldwide offers opportunities to enhance communication and collaboration across HMS and link to Ludwig-affiliated investigators outside Harvard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70" y="5552041"/>
            <a:ext cx="16335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928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ctrTitle"/>
          </p:nvPr>
        </p:nvSpPr>
        <p:spPr>
          <a:xfrm>
            <a:off x="480369" y="248228"/>
            <a:ext cx="7772400" cy="1470025"/>
          </a:xfrm>
        </p:spPr>
        <p:txBody>
          <a:bodyPr>
            <a:normAutofit/>
          </a:bodyPr>
          <a:lstStyle/>
          <a:p>
            <a:pPr algn="l"/>
            <a:r>
              <a:rPr lang="en-US" sz="4000" dirty="0" smtClean="0"/>
              <a:t>Ludwig Center at Harvard</a:t>
            </a:r>
            <a:br>
              <a:rPr lang="en-US" sz="4000" dirty="0" smtClean="0"/>
            </a:br>
            <a:r>
              <a:rPr lang="en-US" sz="4000" dirty="0" smtClean="0"/>
              <a:t>Cancer Research Collaborative</a:t>
            </a:r>
            <a:endParaRPr lang="en-US" sz="4000" dirty="0"/>
          </a:p>
        </p:txBody>
      </p:sp>
      <p:sp>
        <p:nvSpPr>
          <p:cNvPr id="5" name="TextBox 4"/>
          <p:cNvSpPr txBox="1"/>
          <p:nvPr/>
        </p:nvSpPr>
        <p:spPr>
          <a:xfrm>
            <a:off x="242782" y="1606863"/>
            <a:ext cx="8901218"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Overarching goal:  to develop strategies that will overcome resistance that  limits the efficacy of anticancer therapies.  </a:t>
            </a:r>
          </a:p>
          <a:p>
            <a:pPr marL="457200" indent="-457200">
              <a:buFont typeface="Arial" panose="020B0604020202020204" pitchFamily="34" charset="0"/>
              <a:buChar char="•"/>
            </a:pPr>
            <a:r>
              <a:rPr lang="en-US" sz="2800" dirty="0" smtClean="0"/>
              <a:t>While significant advances have been made in the treatment of cancer, intrinsic and acquired resistance remain major challenges to reducing the cancer burden.</a:t>
            </a:r>
          </a:p>
          <a:p>
            <a:pPr marL="457200" indent="-457200">
              <a:buFont typeface="Arial" panose="020B0604020202020204" pitchFamily="34" charset="0"/>
              <a:buChar char="•"/>
            </a:pPr>
            <a:r>
              <a:rPr lang="en-US" sz="2800" dirty="0" smtClean="0"/>
              <a:t>The Ludwig Center at Harvard seeks new ways to </a:t>
            </a:r>
            <a:r>
              <a:rPr lang="en-US" sz="2800" i="1" dirty="0" smtClean="0"/>
              <a:t>understand</a:t>
            </a:r>
            <a:r>
              <a:rPr lang="en-US" sz="2800" dirty="0" smtClean="0"/>
              <a:t> and </a:t>
            </a:r>
            <a:r>
              <a:rPr lang="en-US" sz="2800" i="1" dirty="0" smtClean="0"/>
              <a:t>address</a:t>
            </a:r>
            <a:r>
              <a:rPr lang="en-US" sz="2800" dirty="0" smtClean="0"/>
              <a:t> the basic science and clinical </a:t>
            </a:r>
            <a:r>
              <a:rPr lang="en-US" sz="2800" i="1" dirty="0" smtClean="0"/>
              <a:t>problems of resistance</a:t>
            </a:r>
            <a:r>
              <a:rPr lang="en-US" sz="2800" dirty="0" smtClean="0"/>
              <a:t> to therapeutic interventions  </a:t>
            </a:r>
          </a:p>
          <a:p>
            <a:r>
              <a:rPr lang="en-US" sz="2800" dirty="0" smtClean="0"/>
              <a:t> </a:t>
            </a:r>
          </a:p>
          <a:p>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82" y="5526240"/>
            <a:ext cx="16335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729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2782" y="1609942"/>
            <a:ext cx="8665440" cy="2271391"/>
          </a:xfrm>
          <a:prstGeom prst="rect">
            <a:avLst/>
          </a:prstGeom>
          <a:noFill/>
        </p:spPr>
        <p:txBody>
          <a:bodyPr wrap="square" rtlCol="0">
            <a:spAutoFit/>
          </a:bodyPr>
          <a:lstStyle/>
          <a:p>
            <a:r>
              <a:rPr lang="en-US" sz="2800" dirty="0">
                <a:solidFill>
                  <a:srgbClr val="FF0000"/>
                </a:solidFill>
              </a:rPr>
              <a:t>K</a:t>
            </a:r>
            <a:r>
              <a:rPr lang="en-US" sz="2800" dirty="0" smtClean="0">
                <a:solidFill>
                  <a:srgbClr val="FF0000"/>
                </a:solidFill>
              </a:rPr>
              <a:t>ey aspects </a:t>
            </a:r>
            <a:r>
              <a:rPr lang="en-US" sz="2800" dirty="0">
                <a:solidFill>
                  <a:srgbClr val="FF0000"/>
                </a:solidFill>
              </a:rPr>
              <a:t>of </a:t>
            </a:r>
            <a:r>
              <a:rPr lang="en-US" sz="2800" dirty="0" smtClean="0">
                <a:solidFill>
                  <a:srgbClr val="FF0000"/>
                </a:solidFill>
              </a:rPr>
              <a:t>this initiative:</a:t>
            </a:r>
            <a:endParaRPr lang="en-US" sz="2800" dirty="0">
              <a:solidFill>
                <a:srgbClr val="FF0000"/>
              </a:solidFill>
            </a:endParaRPr>
          </a:p>
          <a:p>
            <a:pPr marL="457200" indent="-457200">
              <a:buFont typeface="Arial"/>
              <a:buChar char="•"/>
            </a:pPr>
            <a:r>
              <a:rPr lang="en-US" sz="2000" dirty="0" smtClean="0"/>
              <a:t>engagement </a:t>
            </a:r>
            <a:r>
              <a:rPr lang="en-US" sz="2000" dirty="0"/>
              <a:t>of </a:t>
            </a:r>
            <a:r>
              <a:rPr lang="en-US" sz="2000" dirty="0" smtClean="0"/>
              <a:t>a </a:t>
            </a:r>
            <a:r>
              <a:rPr lang="en-US" sz="2000" dirty="0"/>
              <a:t>broad spectrum of Harvard </a:t>
            </a:r>
            <a:r>
              <a:rPr lang="en-US" sz="2000" dirty="0" smtClean="0"/>
              <a:t>faculty</a:t>
            </a:r>
            <a:r>
              <a:rPr lang="en-US" sz="2000" dirty="0"/>
              <a:t> from the earliest stages of the </a:t>
            </a:r>
            <a:r>
              <a:rPr lang="en-US" sz="2000" dirty="0" smtClean="0"/>
              <a:t>project conception and </a:t>
            </a:r>
            <a:r>
              <a:rPr lang="en-US" sz="2000" dirty="0" smtClean="0"/>
              <a:t>design</a:t>
            </a:r>
            <a:endParaRPr lang="en-US" sz="2000" dirty="0" smtClean="0"/>
          </a:p>
          <a:p>
            <a:pPr marL="457200" indent="-457200">
              <a:buFont typeface="Arial"/>
              <a:buChar char="•"/>
            </a:pPr>
            <a:r>
              <a:rPr lang="en-US" sz="2000" dirty="0" smtClean="0"/>
              <a:t>cross</a:t>
            </a:r>
            <a:r>
              <a:rPr lang="en-US" sz="2000" dirty="0"/>
              <a:t>-fertilization at embryonic stage </a:t>
            </a:r>
            <a:r>
              <a:rPr lang="en-US" sz="2000" dirty="0" smtClean="0"/>
              <a:t>of project development and continued close engagement of investigators as work proceeds</a:t>
            </a:r>
            <a:r>
              <a:rPr lang="en-US" sz="2000" dirty="0"/>
              <a:t>  </a:t>
            </a:r>
            <a:endParaRPr lang="en-US" sz="2000" dirty="0" smtClean="0"/>
          </a:p>
          <a:p>
            <a:pPr marL="457200" indent="-457200">
              <a:lnSpc>
                <a:spcPct val="70000"/>
              </a:lnSpc>
              <a:buFont typeface="Arial"/>
              <a:buChar char="•"/>
            </a:pPr>
            <a:r>
              <a:rPr lang="en-US" sz="2000" dirty="0"/>
              <a:t>d</a:t>
            </a:r>
            <a:r>
              <a:rPr lang="en-US" sz="2000" dirty="0" smtClean="0"/>
              <a:t>evelop new </a:t>
            </a:r>
            <a:r>
              <a:rPr lang="en-US" sz="2000" dirty="0"/>
              <a:t>ways of thinking about </a:t>
            </a:r>
            <a:r>
              <a:rPr lang="en-US" sz="2000" dirty="0" smtClean="0"/>
              <a:t>resistance to unravel the </a:t>
            </a:r>
            <a:r>
              <a:rPr lang="en-US" sz="2000" dirty="0"/>
              <a:t>complexities </a:t>
            </a:r>
            <a:r>
              <a:rPr lang="en-US" sz="2000" dirty="0" smtClean="0"/>
              <a:t>of the resistant states </a:t>
            </a:r>
            <a:r>
              <a:rPr lang="en-US" sz="2000" dirty="0"/>
              <a:t>from many different perspectives.</a:t>
            </a:r>
            <a:r>
              <a:rPr lang="en-US" sz="2800" dirty="0"/>
              <a:t> </a:t>
            </a:r>
          </a:p>
        </p:txBody>
      </p:sp>
      <p:sp>
        <p:nvSpPr>
          <p:cNvPr id="2" name="TextBox 1"/>
          <p:cNvSpPr txBox="1"/>
          <p:nvPr/>
        </p:nvSpPr>
        <p:spPr>
          <a:xfrm>
            <a:off x="418706" y="3983914"/>
            <a:ext cx="8511751" cy="1569660"/>
          </a:xfrm>
          <a:prstGeom prst="rect">
            <a:avLst/>
          </a:prstGeom>
          <a:noFill/>
        </p:spPr>
        <p:txBody>
          <a:bodyPr wrap="square" rtlCol="0">
            <a:spAutoFit/>
          </a:bodyPr>
          <a:lstStyle/>
          <a:p>
            <a:pPr marL="0" lvl="1"/>
            <a:r>
              <a:rPr lang="en-US" sz="2400" dirty="0" smtClean="0">
                <a:solidFill>
                  <a:srgbClr val="FF0000"/>
                </a:solidFill>
              </a:rPr>
              <a:t>Ludwig’s unique </a:t>
            </a:r>
            <a:r>
              <a:rPr lang="en-US" sz="2400" dirty="0">
                <a:solidFill>
                  <a:srgbClr val="FF0000"/>
                </a:solidFill>
              </a:rPr>
              <a:t>funding </a:t>
            </a:r>
            <a:r>
              <a:rPr lang="en-US" sz="2400" dirty="0" smtClean="0">
                <a:solidFill>
                  <a:srgbClr val="FF0000"/>
                </a:solidFill>
              </a:rPr>
              <a:t>model makes </a:t>
            </a:r>
            <a:r>
              <a:rPr lang="en-US" sz="2400" dirty="0" smtClean="0">
                <a:solidFill>
                  <a:srgbClr val="FF0000"/>
                </a:solidFill>
              </a:rPr>
              <a:t>it feasible </a:t>
            </a:r>
            <a:r>
              <a:rPr lang="en-US" sz="2400" dirty="0">
                <a:solidFill>
                  <a:srgbClr val="FF0000"/>
                </a:solidFill>
              </a:rPr>
              <a:t>create the infrastructure,  incentives, and cultural changes required to build and sustain effective interdisciplinary collaborations in </a:t>
            </a:r>
            <a:r>
              <a:rPr lang="en-US" sz="2400" dirty="0" smtClean="0">
                <a:solidFill>
                  <a:srgbClr val="FF0000"/>
                </a:solidFill>
              </a:rPr>
              <a:t>academia.</a:t>
            </a:r>
            <a:endParaRPr lang="en-US" sz="2400" dirty="0">
              <a:solidFill>
                <a:srgbClr val="FF0000"/>
              </a:solidFill>
            </a:endParaRPr>
          </a:p>
          <a:p>
            <a:endParaRPr lang="en-US" sz="2400" dirty="0"/>
          </a:p>
        </p:txBody>
      </p:sp>
      <p:sp>
        <p:nvSpPr>
          <p:cNvPr id="7" name="Rectangle 24"/>
          <p:cNvSpPr txBox="1">
            <a:spLocks noChangeArrowheads="1"/>
          </p:cNvSpPr>
          <p:nvPr/>
        </p:nvSpPr>
        <p:spPr>
          <a:xfrm>
            <a:off x="480369" y="139046"/>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t>Ludwig Center at Harvard</a:t>
            </a:r>
            <a:br>
              <a:rPr lang="en-US" sz="4000" dirty="0" smtClean="0"/>
            </a:br>
            <a:r>
              <a:rPr lang="en-US" sz="4000" dirty="0" smtClean="0"/>
              <a:t>Cancer Research Collaborative</a:t>
            </a:r>
            <a:endParaRPr lang="en-US"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82" y="5552874"/>
            <a:ext cx="163353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37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normAutofit fontScale="90000"/>
          </a:bodyPr>
          <a:lstStyle/>
          <a:p>
            <a:pPr algn="l"/>
            <a:r>
              <a:rPr lang="en-US" dirty="0" smtClean="0">
                <a:solidFill>
                  <a:srgbClr val="000000"/>
                </a:solidFill>
              </a:rPr>
              <a:t>Challenge: </a:t>
            </a:r>
            <a:r>
              <a:rPr lang="en-US" dirty="0"/>
              <a:t>Tumor </a:t>
            </a:r>
            <a:r>
              <a:rPr lang="en-US" dirty="0" smtClean="0"/>
              <a:t>resistance </a:t>
            </a:r>
            <a:r>
              <a:rPr lang="en-US" dirty="0"/>
              <a:t>is </a:t>
            </a:r>
            <a:r>
              <a:rPr lang="en-US" dirty="0" smtClean="0"/>
              <a:t>mediated </a:t>
            </a:r>
            <a:r>
              <a:rPr lang="en-US" dirty="0"/>
              <a:t>by MANY different </a:t>
            </a:r>
            <a:r>
              <a:rPr lang="en-US" dirty="0" smtClean="0"/>
              <a:t>factors</a:t>
            </a:r>
            <a:r>
              <a:rPr lang="en-US" dirty="0" smtClean="0">
                <a:solidFill>
                  <a:srgbClr val="000000"/>
                </a:solidFill>
              </a:rPr>
              <a:t> </a:t>
            </a:r>
            <a:endParaRPr lang="en-US" dirty="0">
              <a:solidFill>
                <a:srgbClr val="000000"/>
              </a:solidFill>
            </a:endParaRPr>
          </a:p>
        </p:txBody>
      </p:sp>
      <p:pic>
        <p:nvPicPr>
          <p:cNvPr id="6" name="Picture 5"/>
          <p:cNvPicPr>
            <a:picLocks noChangeAspect="1"/>
          </p:cNvPicPr>
          <p:nvPr/>
        </p:nvPicPr>
        <p:blipFill>
          <a:blip r:embed="rId3"/>
          <a:stretch>
            <a:fillRect/>
          </a:stretch>
        </p:blipFill>
        <p:spPr>
          <a:xfrm>
            <a:off x="3530602" y="1963731"/>
            <a:ext cx="1607713" cy="1811867"/>
          </a:xfrm>
          <a:prstGeom prst="rect">
            <a:avLst/>
          </a:prstGeom>
        </p:spPr>
      </p:pic>
      <p:cxnSp>
        <p:nvCxnSpPr>
          <p:cNvPr id="9" name="Straight Arrow Connector 8"/>
          <p:cNvCxnSpPr/>
          <p:nvPr/>
        </p:nvCxnSpPr>
        <p:spPr>
          <a:xfrm flipV="1">
            <a:off x="4461932" y="4129950"/>
            <a:ext cx="0" cy="692870"/>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249333" y="1766577"/>
            <a:ext cx="836082" cy="311801"/>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170655" y="3014138"/>
            <a:ext cx="1249880" cy="46948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440512" y="3727662"/>
            <a:ext cx="1090088" cy="992925"/>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6" idx="3"/>
          </p:cNvCxnSpPr>
          <p:nvPr/>
        </p:nvCxnSpPr>
        <p:spPr>
          <a:xfrm flipH="1">
            <a:off x="5138313" y="2572789"/>
            <a:ext cx="1149474" cy="296872"/>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6223000" y="1432047"/>
            <a:ext cx="2218266" cy="646331"/>
          </a:xfrm>
          <a:prstGeom prst="rect">
            <a:avLst/>
          </a:prstGeom>
          <a:solidFill>
            <a:schemeClr val="accent4">
              <a:lumMod val="40000"/>
              <a:lumOff val="60000"/>
            </a:schemeClr>
          </a:solidFill>
          <a:ln>
            <a:solidFill>
              <a:srgbClr val="000000"/>
            </a:solidFill>
          </a:ln>
        </p:spPr>
        <p:txBody>
          <a:bodyPr wrap="square" rtlCol="0">
            <a:spAutoFit/>
          </a:bodyPr>
          <a:lstStyle/>
          <a:p>
            <a:pPr algn="ctr"/>
            <a:r>
              <a:rPr lang="en-US" dirty="0" smtClean="0">
                <a:solidFill>
                  <a:srgbClr val="000000"/>
                </a:solidFill>
                <a:latin typeface="+mj-lt"/>
                <a:cs typeface="Arial"/>
              </a:rPr>
              <a:t>Immune escape and suppression </a:t>
            </a:r>
            <a:endParaRPr lang="en-US" dirty="0">
              <a:solidFill>
                <a:srgbClr val="000000"/>
              </a:solidFill>
              <a:latin typeface="+mj-lt"/>
              <a:cs typeface="Arial"/>
            </a:endParaRPr>
          </a:p>
        </p:txBody>
      </p:sp>
      <p:sp>
        <p:nvSpPr>
          <p:cNvPr id="17" name="Process 16"/>
          <p:cNvSpPr/>
          <p:nvPr/>
        </p:nvSpPr>
        <p:spPr>
          <a:xfrm>
            <a:off x="6512915" y="2334830"/>
            <a:ext cx="1928353" cy="552250"/>
          </a:xfrm>
          <a:prstGeom prst="flowChartProcess">
            <a:avLst/>
          </a:prstGeom>
          <a:solidFill>
            <a:srgbClr val="C0504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9" name="Process 18"/>
          <p:cNvSpPr/>
          <p:nvPr/>
        </p:nvSpPr>
        <p:spPr>
          <a:xfrm>
            <a:off x="3602567" y="4925848"/>
            <a:ext cx="1943101" cy="983884"/>
          </a:xfrm>
          <a:prstGeom prst="flowChartProcess">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2" name="TextBox 21"/>
          <p:cNvSpPr txBox="1"/>
          <p:nvPr/>
        </p:nvSpPr>
        <p:spPr>
          <a:xfrm>
            <a:off x="6385908" y="2390137"/>
            <a:ext cx="2218267" cy="369332"/>
          </a:xfrm>
          <a:prstGeom prst="rect">
            <a:avLst/>
          </a:prstGeom>
          <a:noFill/>
        </p:spPr>
        <p:txBody>
          <a:bodyPr wrap="square" rtlCol="0">
            <a:spAutoFit/>
          </a:bodyPr>
          <a:lstStyle/>
          <a:p>
            <a:pPr algn="ctr"/>
            <a:r>
              <a:rPr lang="en-US" dirty="0" smtClean="0">
                <a:latin typeface="+mj-lt"/>
                <a:cs typeface="Arial"/>
              </a:rPr>
              <a:t>Microenvironment</a:t>
            </a:r>
            <a:endParaRPr lang="en-US" dirty="0">
              <a:latin typeface="+mj-lt"/>
              <a:cs typeface="Arial"/>
            </a:endParaRPr>
          </a:p>
        </p:txBody>
      </p:sp>
      <p:sp>
        <p:nvSpPr>
          <p:cNvPr id="23" name="TextBox 22"/>
          <p:cNvSpPr txBox="1"/>
          <p:nvPr/>
        </p:nvSpPr>
        <p:spPr>
          <a:xfrm>
            <a:off x="3602565" y="4955900"/>
            <a:ext cx="1943100" cy="923330"/>
          </a:xfrm>
          <a:prstGeom prst="rect">
            <a:avLst/>
          </a:prstGeom>
          <a:solidFill>
            <a:srgbClr val="FFFF00"/>
          </a:solidFill>
        </p:spPr>
        <p:txBody>
          <a:bodyPr wrap="square" rtlCol="0">
            <a:spAutoFit/>
          </a:bodyPr>
          <a:lstStyle/>
          <a:p>
            <a:pPr algn="ctr"/>
            <a:r>
              <a:rPr lang="en-US" dirty="0" smtClean="0">
                <a:latin typeface="+mj-lt"/>
                <a:cs typeface="Arial"/>
              </a:rPr>
              <a:t>Intrinsic or acquired genetic alterations </a:t>
            </a:r>
            <a:endParaRPr lang="en-US" dirty="0">
              <a:latin typeface="+mj-lt"/>
              <a:cs typeface="Arial"/>
            </a:endParaRPr>
          </a:p>
        </p:txBody>
      </p:sp>
      <p:sp>
        <p:nvSpPr>
          <p:cNvPr id="27" name="TextBox 26"/>
          <p:cNvSpPr txBox="1"/>
          <p:nvPr/>
        </p:nvSpPr>
        <p:spPr>
          <a:xfrm>
            <a:off x="643469" y="1411500"/>
            <a:ext cx="2412999" cy="923330"/>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dirty="0" smtClean="0">
                <a:latin typeface="+mj-lt"/>
              </a:rPr>
              <a:t>Stochastic variation in gene/protein expression </a:t>
            </a:r>
            <a:endParaRPr lang="en-US" dirty="0">
              <a:latin typeface="+mj-lt"/>
            </a:endParaRPr>
          </a:p>
        </p:txBody>
      </p:sp>
      <p:sp>
        <p:nvSpPr>
          <p:cNvPr id="30" name="Process 29"/>
          <p:cNvSpPr/>
          <p:nvPr/>
        </p:nvSpPr>
        <p:spPr>
          <a:xfrm>
            <a:off x="1525810" y="4822823"/>
            <a:ext cx="1698626" cy="1086913"/>
          </a:xfrm>
          <a:prstGeom prst="flowChartProcess">
            <a:avLst/>
          </a:prstGeom>
          <a:solidFill>
            <a:schemeClr val="accent6">
              <a:lumMod val="75000"/>
            </a:schemeClr>
          </a:solidFill>
          <a:ln>
            <a:solidFill>
              <a:srgbClr val="0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n>
                <a:solidFill>
                  <a:srgbClr val="000000"/>
                </a:solidFill>
              </a:ln>
              <a:latin typeface="+mj-lt"/>
            </a:endParaRPr>
          </a:p>
        </p:txBody>
      </p:sp>
      <p:sp>
        <p:nvSpPr>
          <p:cNvPr id="31" name="TextBox 30"/>
          <p:cNvSpPr txBox="1"/>
          <p:nvPr/>
        </p:nvSpPr>
        <p:spPr>
          <a:xfrm>
            <a:off x="1659471" y="4822820"/>
            <a:ext cx="1446432" cy="923330"/>
          </a:xfrm>
          <a:prstGeom prst="rect">
            <a:avLst/>
          </a:prstGeom>
          <a:noFill/>
        </p:spPr>
        <p:txBody>
          <a:bodyPr wrap="square" rtlCol="0">
            <a:spAutoFit/>
          </a:bodyPr>
          <a:lstStyle/>
          <a:p>
            <a:pPr algn="ctr"/>
            <a:r>
              <a:rPr lang="en-US" dirty="0" smtClean="0">
                <a:latin typeface="+mj-lt"/>
              </a:rPr>
              <a:t>Drug induced Adaptive changes </a:t>
            </a:r>
            <a:endParaRPr lang="en-US" dirty="0">
              <a:latin typeface="+mj-lt"/>
            </a:endParaRPr>
          </a:p>
        </p:txBody>
      </p:sp>
      <p:sp>
        <p:nvSpPr>
          <p:cNvPr id="32" name="TextBox 31"/>
          <p:cNvSpPr txBox="1"/>
          <p:nvPr/>
        </p:nvSpPr>
        <p:spPr>
          <a:xfrm>
            <a:off x="194735" y="2560921"/>
            <a:ext cx="1930399" cy="1754327"/>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latin typeface="+mj-lt"/>
                <a:cs typeface="Arial"/>
              </a:rPr>
              <a:t>Phenotypic/Epigenetic alterations (state of differentiation, quiescence  or dormancy)</a:t>
            </a:r>
            <a:endParaRPr lang="en-US" dirty="0">
              <a:latin typeface="+mj-lt"/>
              <a:cs typeface="Arial"/>
            </a:endParaRPr>
          </a:p>
        </p:txBody>
      </p:sp>
      <p:sp>
        <p:nvSpPr>
          <p:cNvPr id="4" name="Rectangle 3"/>
          <p:cNvSpPr/>
          <p:nvPr/>
        </p:nvSpPr>
        <p:spPr>
          <a:xfrm>
            <a:off x="6858000" y="2904425"/>
            <a:ext cx="4572000" cy="1323439"/>
          </a:xfrm>
          <a:prstGeom prst="rect">
            <a:avLst/>
          </a:prstGeom>
        </p:spPr>
        <p:txBody>
          <a:bodyPr>
            <a:spAutoFit/>
          </a:bodyPr>
          <a:lstStyle/>
          <a:p>
            <a:r>
              <a:rPr lang="en-US" sz="1600" dirty="0" smtClean="0"/>
              <a:t>-Matrix </a:t>
            </a:r>
          </a:p>
          <a:p>
            <a:r>
              <a:rPr lang="en-US" sz="1600" dirty="0" smtClean="0"/>
              <a:t>- </a:t>
            </a:r>
            <a:r>
              <a:rPr lang="en-US" sz="1600" dirty="0" err="1" smtClean="0"/>
              <a:t>Myofibroblasts</a:t>
            </a:r>
            <a:endParaRPr lang="en-US" sz="1600" dirty="0"/>
          </a:p>
          <a:p>
            <a:r>
              <a:rPr lang="en-US" sz="1600" dirty="0" smtClean="0"/>
              <a:t>- Immune cells</a:t>
            </a:r>
          </a:p>
          <a:p>
            <a:r>
              <a:rPr lang="en-US" sz="1600" dirty="0"/>
              <a:t>- Hypoxia</a:t>
            </a:r>
          </a:p>
          <a:p>
            <a:r>
              <a:rPr lang="en-US" sz="1600" dirty="0"/>
              <a:t>- </a:t>
            </a:r>
            <a:r>
              <a:rPr lang="en-US" sz="1600" dirty="0" smtClean="0"/>
              <a:t>Acidity</a:t>
            </a:r>
            <a:endParaRPr lang="en-US" sz="1600" dirty="0"/>
          </a:p>
        </p:txBody>
      </p:sp>
      <p:cxnSp>
        <p:nvCxnSpPr>
          <p:cNvPr id="37" name="Straight Arrow Connector 36"/>
          <p:cNvCxnSpPr/>
          <p:nvPr/>
        </p:nvCxnSpPr>
        <p:spPr>
          <a:xfrm>
            <a:off x="3156703" y="1676400"/>
            <a:ext cx="406400" cy="401978"/>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5079999" y="3743998"/>
            <a:ext cx="1058334" cy="771904"/>
          </a:xfrm>
          <a:prstGeom prst="straightConnector1">
            <a:avLst/>
          </a:prstGeom>
          <a:ln>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307669" y="4622720"/>
            <a:ext cx="1930399" cy="923330"/>
          </a:xfrm>
          <a:prstGeom prst="rect">
            <a:avLst/>
          </a:prstGeom>
          <a:solidFill>
            <a:schemeClr val="bg1">
              <a:lumMod val="85000"/>
            </a:schemeClr>
          </a:solidFill>
          <a:ln>
            <a:solidFill>
              <a:srgbClr val="000000"/>
            </a:solidFill>
          </a:ln>
        </p:spPr>
        <p:txBody>
          <a:bodyPr wrap="square" rtlCol="0">
            <a:spAutoFit/>
          </a:bodyPr>
          <a:lstStyle/>
          <a:p>
            <a:pPr algn="ctr"/>
            <a:r>
              <a:rPr lang="en-US" dirty="0" smtClean="0">
                <a:latin typeface="+mj-lt"/>
                <a:cs typeface="Arial"/>
              </a:rPr>
              <a:t>Physical/</a:t>
            </a:r>
            <a:r>
              <a:rPr lang="en-US" dirty="0" err="1" smtClean="0">
                <a:latin typeface="+mj-lt"/>
                <a:cs typeface="Arial"/>
              </a:rPr>
              <a:t>chem</a:t>
            </a:r>
            <a:r>
              <a:rPr lang="en-US" dirty="0" smtClean="0">
                <a:latin typeface="+mj-lt"/>
                <a:cs typeface="Arial"/>
              </a:rPr>
              <a:t> barriers to drug delivery/efficacy</a:t>
            </a:r>
            <a:endParaRPr lang="en-US" dirty="0">
              <a:latin typeface="+mj-lt"/>
              <a:cs typeface="Arial"/>
            </a:endParaRPr>
          </a:p>
        </p:txBody>
      </p:sp>
      <p:sp>
        <p:nvSpPr>
          <p:cNvPr id="42" name="Rectangle 41"/>
          <p:cNvSpPr/>
          <p:nvPr/>
        </p:nvSpPr>
        <p:spPr>
          <a:xfrm>
            <a:off x="6307667" y="5546054"/>
            <a:ext cx="4572000" cy="830997"/>
          </a:xfrm>
          <a:prstGeom prst="rect">
            <a:avLst/>
          </a:prstGeom>
        </p:spPr>
        <p:txBody>
          <a:bodyPr>
            <a:spAutoFit/>
          </a:bodyPr>
          <a:lstStyle/>
          <a:p>
            <a:r>
              <a:rPr lang="en-US" sz="1600" dirty="0" smtClean="0"/>
              <a:t>- Biomechanical forces</a:t>
            </a:r>
            <a:endParaRPr lang="en-US" sz="1600" dirty="0"/>
          </a:p>
          <a:p>
            <a:r>
              <a:rPr lang="en-US" sz="1600" dirty="0" smtClean="0"/>
              <a:t>- Drug pumps</a:t>
            </a:r>
          </a:p>
          <a:p>
            <a:r>
              <a:rPr lang="en-US" sz="1600" dirty="0"/>
              <a:t>- </a:t>
            </a:r>
            <a:r>
              <a:rPr lang="en-US" sz="1600" dirty="0" smtClean="0"/>
              <a:t>Drug metabolism</a:t>
            </a:r>
            <a:endParaRPr lang="en-US" sz="1600" dirty="0"/>
          </a:p>
        </p:txBody>
      </p:sp>
    </p:spTree>
    <p:extLst>
      <p:ext uri="{BB962C8B-B14F-4D97-AF65-F5344CB8AC3E}">
        <p14:creationId xmlns:p14="http://schemas.microsoft.com/office/powerpoint/2010/main" val="383443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5"/>
          <p:cNvSpPr txBox="1">
            <a:spLocks noChangeArrowheads="1"/>
          </p:cNvSpPr>
          <p:nvPr/>
        </p:nvSpPr>
        <p:spPr bwMode="auto">
          <a:xfrm>
            <a:off x="122830" y="147994"/>
            <a:ext cx="9372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dirty="0" smtClean="0">
                <a:latin typeface="+mj-lt"/>
                <a:cs typeface="Arial" charset="0"/>
              </a:rPr>
              <a:t>Genetic </a:t>
            </a:r>
            <a:r>
              <a:rPr lang="en-US" sz="4400" dirty="0" err="1">
                <a:latin typeface="+mj-lt"/>
                <a:cs typeface="Arial" charset="0"/>
              </a:rPr>
              <a:t>i</a:t>
            </a:r>
            <a:r>
              <a:rPr lang="en-US" sz="4400" dirty="0" err="1" smtClean="0">
                <a:latin typeface="+mj-lt"/>
                <a:cs typeface="Arial" charset="0"/>
              </a:rPr>
              <a:t>ntratumoral</a:t>
            </a:r>
            <a:r>
              <a:rPr lang="en-US" sz="4400" dirty="0" smtClean="0">
                <a:latin typeface="+mj-lt"/>
                <a:cs typeface="Arial" charset="0"/>
              </a:rPr>
              <a:t> </a:t>
            </a:r>
            <a:r>
              <a:rPr lang="en-US" sz="4400" dirty="0">
                <a:latin typeface="+mj-lt"/>
                <a:cs typeface="Arial" charset="0"/>
              </a:rPr>
              <a:t>h</a:t>
            </a:r>
            <a:r>
              <a:rPr lang="en-US" sz="4400" dirty="0" smtClean="0">
                <a:latin typeface="+mj-lt"/>
                <a:cs typeface="Arial" charset="0"/>
              </a:rPr>
              <a:t>eterogeneity </a:t>
            </a:r>
            <a:r>
              <a:rPr lang="en-US" sz="4400" dirty="0">
                <a:latin typeface="+mj-lt"/>
                <a:cs typeface="Arial" charset="0"/>
              </a:rPr>
              <a:t>a</a:t>
            </a:r>
            <a:r>
              <a:rPr lang="en-US" sz="4400" dirty="0" smtClean="0">
                <a:latin typeface="+mj-lt"/>
                <a:cs typeface="Arial" charset="0"/>
              </a:rPr>
              <a:t>dds </a:t>
            </a:r>
            <a:r>
              <a:rPr lang="en-US" sz="4400" dirty="0">
                <a:latin typeface="+mj-lt"/>
                <a:cs typeface="Arial" charset="0"/>
              </a:rPr>
              <a:t>s</a:t>
            </a:r>
            <a:r>
              <a:rPr lang="en-US" sz="4400" dirty="0" smtClean="0">
                <a:latin typeface="+mj-lt"/>
                <a:cs typeface="Arial" charset="0"/>
              </a:rPr>
              <a:t>ignificant Complexity  </a:t>
            </a:r>
            <a:endParaRPr lang="en-US" sz="4400" dirty="0">
              <a:latin typeface="+mj-lt"/>
              <a:cs typeface="Arial" charset="0"/>
            </a:endParaRP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70067"/>
            <a:ext cx="9144000"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r="41385"/>
          <a:stretch>
            <a:fillRect/>
          </a:stretch>
        </p:blipFill>
        <p:spPr bwMode="auto">
          <a:xfrm rot="5400000">
            <a:off x="1353342" y="5492219"/>
            <a:ext cx="1413411" cy="115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3654897" y="3147828"/>
            <a:ext cx="844478" cy="1148347"/>
            <a:chOff x="3654897" y="3147824"/>
            <a:chExt cx="844478" cy="1148347"/>
          </a:xfrm>
        </p:grpSpPr>
        <p:cxnSp>
          <p:nvCxnSpPr>
            <p:cNvPr id="3" name="Straight Arrow Connector 2"/>
            <p:cNvCxnSpPr/>
            <p:nvPr/>
          </p:nvCxnSpPr>
          <p:spPr>
            <a:xfrm>
              <a:off x="3654897" y="3931402"/>
              <a:ext cx="202675" cy="364769"/>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756235" y="3147824"/>
              <a:ext cx="432372" cy="21616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067003" y="3931402"/>
              <a:ext cx="432372"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5901209" y="6515970"/>
            <a:ext cx="3242793" cy="276999"/>
          </a:xfrm>
          <a:prstGeom prst="rect">
            <a:avLst/>
          </a:prstGeom>
          <a:noFill/>
        </p:spPr>
        <p:txBody>
          <a:bodyPr wrap="square" rtlCol="0">
            <a:spAutoFit/>
          </a:bodyPr>
          <a:lstStyle/>
          <a:p>
            <a:r>
              <a:rPr lang="en-US" sz="1200" dirty="0" smtClean="0"/>
              <a:t>Modified  from Burrell et al Nature 2013</a:t>
            </a:r>
            <a:endParaRPr lang="en-US" sz="1200" dirty="0"/>
          </a:p>
        </p:txBody>
      </p:sp>
    </p:spTree>
    <p:extLst>
      <p:ext uri="{BB962C8B-B14F-4D97-AF65-F5344CB8AC3E}">
        <p14:creationId xmlns:p14="http://schemas.microsoft.com/office/powerpoint/2010/main" val="1134256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16200000">
            <a:off x="-254704" y="2099182"/>
            <a:ext cx="200044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Inputs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1" name="Explosion 1 40"/>
          <p:cNvSpPr/>
          <p:nvPr/>
        </p:nvSpPr>
        <p:spPr>
          <a:xfrm>
            <a:off x="4069024" y="5837295"/>
            <a:ext cx="2914274" cy="867515"/>
          </a:xfrm>
          <a:prstGeom prst="irregularSeal1">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rocess 6"/>
          <p:cNvSpPr/>
          <p:nvPr/>
        </p:nvSpPr>
        <p:spPr>
          <a:xfrm>
            <a:off x="3098804" y="1573233"/>
            <a:ext cx="1686400" cy="411232"/>
          </a:xfrm>
          <a:prstGeom prst="flowChartProcess">
            <a:avLst/>
          </a:prstGeom>
          <a:solidFill>
            <a:srgbClr val="C0504D"/>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rocess 7"/>
          <p:cNvSpPr/>
          <p:nvPr/>
        </p:nvSpPr>
        <p:spPr>
          <a:xfrm>
            <a:off x="1397000" y="1573233"/>
            <a:ext cx="1601275" cy="529626"/>
          </a:xfrm>
          <a:prstGeom prst="flowChartProcess">
            <a:avLst/>
          </a:prstGeom>
          <a:solidFill>
            <a:schemeClr val="accent3">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rocess 9"/>
          <p:cNvSpPr/>
          <p:nvPr/>
        </p:nvSpPr>
        <p:spPr>
          <a:xfrm>
            <a:off x="6385064" y="1552815"/>
            <a:ext cx="1107166" cy="411232"/>
          </a:xfrm>
          <a:prstGeom prst="flowChartProcess">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98804" y="1549093"/>
            <a:ext cx="1726522" cy="523220"/>
          </a:xfrm>
          <a:prstGeom prst="rect">
            <a:avLst/>
          </a:prstGeom>
          <a:noFill/>
        </p:spPr>
        <p:txBody>
          <a:bodyPr wrap="square" rtlCol="0">
            <a:spAutoFit/>
          </a:bodyPr>
          <a:lstStyle/>
          <a:p>
            <a:r>
              <a:rPr lang="en-US" sz="1400" dirty="0" smtClean="0"/>
              <a:t>Microenvironment factors- cell &amp; ECM</a:t>
            </a:r>
            <a:endParaRPr lang="en-US" sz="1400" dirty="0"/>
          </a:p>
        </p:txBody>
      </p:sp>
      <p:sp>
        <p:nvSpPr>
          <p:cNvPr id="12" name="TextBox 11"/>
          <p:cNvSpPr txBox="1"/>
          <p:nvPr/>
        </p:nvSpPr>
        <p:spPr>
          <a:xfrm>
            <a:off x="1469857" y="1590653"/>
            <a:ext cx="1477619" cy="461665"/>
          </a:xfrm>
          <a:prstGeom prst="rect">
            <a:avLst/>
          </a:prstGeom>
          <a:noFill/>
        </p:spPr>
        <p:txBody>
          <a:bodyPr wrap="square" rtlCol="0">
            <a:spAutoFit/>
          </a:bodyPr>
          <a:lstStyle/>
          <a:p>
            <a:pPr algn="ctr"/>
            <a:r>
              <a:rPr lang="en-US" sz="1200" dirty="0" smtClean="0"/>
              <a:t>Intrinsic or acquired genetic alterations</a:t>
            </a:r>
            <a:endParaRPr lang="en-US" sz="1200" dirty="0"/>
          </a:p>
        </p:txBody>
      </p:sp>
      <p:sp>
        <p:nvSpPr>
          <p:cNvPr id="13" name="TextBox 12"/>
          <p:cNvSpPr txBox="1"/>
          <p:nvPr/>
        </p:nvSpPr>
        <p:spPr>
          <a:xfrm>
            <a:off x="6356882" y="1516813"/>
            <a:ext cx="1149497" cy="523220"/>
          </a:xfrm>
          <a:prstGeom prst="rect">
            <a:avLst/>
          </a:prstGeom>
          <a:noFill/>
        </p:spPr>
        <p:txBody>
          <a:bodyPr wrap="square" rtlCol="0">
            <a:spAutoFit/>
          </a:bodyPr>
          <a:lstStyle/>
          <a:p>
            <a:pPr algn="ctr"/>
            <a:r>
              <a:rPr lang="en-US" sz="1400" dirty="0" smtClean="0"/>
              <a:t>Stochastic variants</a:t>
            </a:r>
            <a:endParaRPr lang="en-US" sz="1400" dirty="0"/>
          </a:p>
        </p:txBody>
      </p:sp>
      <p:sp>
        <p:nvSpPr>
          <p:cNvPr id="17" name="Right Arrow 16"/>
          <p:cNvSpPr/>
          <p:nvPr/>
        </p:nvSpPr>
        <p:spPr>
          <a:xfrm rot="1902587">
            <a:off x="2773539" y="2421286"/>
            <a:ext cx="1271212" cy="315252"/>
          </a:xfrm>
          <a:prstGeom prst="rightArrow">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2945458">
            <a:off x="4112773" y="2209812"/>
            <a:ext cx="643509" cy="370238"/>
          </a:xfrm>
          <a:prstGeom prst="rightArrow">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6200000" flipH="1">
            <a:off x="5089600" y="2194681"/>
            <a:ext cx="513863" cy="370238"/>
          </a:xfrm>
          <a:prstGeom prst="rightArrow">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4168184" y="5983474"/>
            <a:ext cx="2531501" cy="461665"/>
          </a:xfrm>
          <a:prstGeom prst="rect">
            <a:avLst/>
          </a:prstGeom>
          <a:noFill/>
        </p:spPr>
        <p:txBody>
          <a:bodyPr wrap="square" rtlCol="0">
            <a:spAutoFit/>
          </a:bodyPr>
          <a:lstStyle/>
          <a:p>
            <a:pPr algn="ctr"/>
            <a:r>
              <a:rPr lang="en-US" sz="2400" dirty="0" smtClean="0"/>
              <a:t>SURVIVAL</a:t>
            </a:r>
            <a:endParaRPr lang="en-US" sz="2400" dirty="0"/>
          </a:p>
        </p:txBody>
      </p:sp>
      <p:sp>
        <p:nvSpPr>
          <p:cNvPr id="46" name="Down Arrow 45"/>
          <p:cNvSpPr/>
          <p:nvPr/>
        </p:nvSpPr>
        <p:spPr>
          <a:xfrm>
            <a:off x="4721832" y="5525776"/>
            <a:ext cx="1410586" cy="311518"/>
          </a:xfrm>
          <a:prstGeom prst="down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397000" y="3009142"/>
            <a:ext cx="1790823" cy="1569660"/>
          </a:xfrm>
          <a:prstGeom prst="rect">
            <a:avLst/>
          </a:prstGeom>
          <a:noFill/>
          <a:ln>
            <a:solidFill>
              <a:srgbClr val="000000"/>
            </a:solidFill>
          </a:ln>
        </p:spPr>
        <p:txBody>
          <a:bodyPr wrap="square" rtlCol="0">
            <a:spAutoFit/>
          </a:bodyPr>
          <a:lstStyle/>
          <a:p>
            <a:pPr algn="ctr"/>
            <a:r>
              <a:rPr lang="en-US" sz="1600" b="1" dirty="0" smtClean="0">
                <a:solidFill>
                  <a:srgbClr val="008000"/>
                </a:solidFill>
              </a:rPr>
              <a:t>Programs regulated by inputs that control cell survival in response to therapy</a:t>
            </a:r>
            <a:endParaRPr lang="en-US" sz="1600" b="1" dirty="0">
              <a:solidFill>
                <a:srgbClr val="008000"/>
              </a:solidFill>
            </a:endParaRPr>
          </a:p>
        </p:txBody>
      </p:sp>
      <p:sp>
        <p:nvSpPr>
          <p:cNvPr id="45" name="Process 44"/>
          <p:cNvSpPr/>
          <p:nvPr/>
        </p:nvSpPr>
        <p:spPr>
          <a:xfrm>
            <a:off x="7557917" y="1549093"/>
            <a:ext cx="1213408" cy="626421"/>
          </a:xfrm>
          <a:prstGeom prst="flowChartProcess">
            <a:avLst/>
          </a:prstGeom>
          <a:solidFill>
            <a:schemeClr val="accent6">
              <a:lumMod val="75000"/>
            </a:schemeClr>
          </a:solidFill>
          <a:ln>
            <a:solidFill>
              <a:srgbClr val="0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n>
                <a:solidFill>
                  <a:srgbClr val="000000"/>
                </a:solidFill>
              </a:ln>
            </a:endParaRPr>
          </a:p>
        </p:txBody>
      </p:sp>
      <p:sp>
        <p:nvSpPr>
          <p:cNvPr id="48" name="TextBox 47"/>
          <p:cNvSpPr txBox="1"/>
          <p:nvPr/>
        </p:nvSpPr>
        <p:spPr>
          <a:xfrm>
            <a:off x="7506379" y="1553307"/>
            <a:ext cx="1264946" cy="461665"/>
          </a:xfrm>
          <a:prstGeom prst="rect">
            <a:avLst/>
          </a:prstGeom>
          <a:noFill/>
        </p:spPr>
        <p:txBody>
          <a:bodyPr wrap="square" rtlCol="0">
            <a:spAutoFit/>
          </a:bodyPr>
          <a:lstStyle/>
          <a:p>
            <a:pPr algn="ctr"/>
            <a:r>
              <a:rPr lang="en-US" sz="1200" dirty="0" smtClean="0"/>
              <a:t>Drug-induced adaptive changes </a:t>
            </a:r>
            <a:endParaRPr lang="en-US" sz="1200" dirty="0"/>
          </a:p>
        </p:txBody>
      </p:sp>
      <p:sp>
        <p:nvSpPr>
          <p:cNvPr id="49" name="Right Arrow 48"/>
          <p:cNvSpPr/>
          <p:nvPr/>
        </p:nvSpPr>
        <p:spPr>
          <a:xfrm rot="18946193" flipH="1">
            <a:off x="7206974" y="2689179"/>
            <a:ext cx="749975" cy="286117"/>
          </a:xfrm>
          <a:prstGeom prst="rightArrow">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0" name="TextBox 49"/>
          <p:cNvSpPr txBox="1"/>
          <p:nvPr/>
        </p:nvSpPr>
        <p:spPr>
          <a:xfrm>
            <a:off x="4861411" y="1560624"/>
            <a:ext cx="1461605" cy="461665"/>
          </a:xfrm>
          <a:prstGeom prst="rect">
            <a:avLst/>
          </a:prstGeom>
          <a:solidFill>
            <a:schemeClr val="bg2">
              <a:lumMod val="75000"/>
            </a:schemeClr>
          </a:solidFill>
          <a:ln>
            <a:solidFill>
              <a:schemeClr val="tx1"/>
            </a:solidFill>
          </a:ln>
        </p:spPr>
        <p:txBody>
          <a:bodyPr wrap="square" rtlCol="0">
            <a:spAutoFit/>
          </a:bodyPr>
          <a:lstStyle/>
          <a:p>
            <a:pPr algn="ctr"/>
            <a:r>
              <a:rPr lang="en-US" sz="1200" dirty="0" smtClean="0"/>
              <a:t>Epigenetic phenotypic variants</a:t>
            </a:r>
            <a:endParaRPr lang="en-US" sz="1200" dirty="0"/>
          </a:p>
        </p:txBody>
      </p:sp>
      <p:graphicFrame>
        <p:nvGraphicFramePr>
          <p:cNvPr id="59" name="Chart 58"/>
          <p:cNvGraphicFramePr>
            <a:graphicFrameLocks/>
          </p:cNvGraphicFramePr>
          <p:nvPr>
            <p:extLst>
              <p:ext uri="{D42A27DB-BD31-4B8C-83A1-F6EECF244321}">
                <p14:modId xmlns:p14="http://schemas.microsoft.com/office/powerpoint/2010/main" val="2695905084"/>
              </p:ext>
            </p:extLst>
          </p:nvPr>
        </p:nvGraphicFramePr>
        <p:xfrm>
          <a:off x="2360351" y="2091472"/>
          <a:ext cx="5320758" cy="2964250"/>
        </p:xfrm>
        <a:graphic>
          <a:graphicData uri="http://schemas.openxmlformats.org/drawingml/2006/chart">
            <c:chart xmlns:c="http://schemas.openxmlformats.org/drawingml/2006/chart" xmlns:r="http://schemas.openxmlformats.org/officeDocument/2006/relationships" r:id="rId2"/>
          </a:graphicData>
        </a:graphic>
      </p:graphicFrame>
      <p:sp>
        <p:nvSpPr>
          <p:cNvPr id="60" name="Right Arrow 59"/>
          <p:cNvSpPr/>
          <p:nvPr/>
        </p:nvSpPr>
        <p:spPr>
          <a:xfrm rot="18946193" flipH="1">
            <a:off x="6115632" y="2224067"/>
            <a:ext cx="749975" cy="286117"/>
          </a:xfrm>
          <a:prstGeom prst="rightArrow">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1" name="Down Arrow 60"/>
          <p:cNvSpPr/>
          <p:nvPr/>
        </p:nvSpPr>
        <p:spPr>
          <a:xfrm>
            <a:off x="4721832" y="4989878"/>
            <a:ext cx="1410586" cy="311518"/>
          </a:xfrm>
          <a:prstGeom prst="down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4083919" y="5166473"/>
            <a:ext cx="2474373" cy="400110"/>
          </a:xfrm>
          <a:prstGeom prst="rect">
            <a:avLst/>
          </a:prstGeom>
          <a:noFill/>
          <a:ln>
            <a:noFill/>
          </a:ln>
        </p:spPr>
        <p:txBody>
          <a:bodyPr wrap="square" rtlCol="0">
            <a:spAutoFit/>
          </a:bodyPr>
          <a:lstStyle/>
          <a:p>
            <a:pPr algn="ctr"/>
            <a:r>
              <a:rPr lang="en-US" sz="2000" dirty="0" smtClean="0">
                <a:ln w="18000">
                  <a:solidFill>
                    <a:schemeClr val="accent2">
                      <a:satMod val="140000"/>
                    </a:schemeClr>
                  </a:solidFill>
                  <a:prstDash val="solid"/>
                  <a:miter lim="800000"/>
                </a:ln>
              </a:rPr>
              <a:t>Resistant state</a:t>
            </a:r>
            <a:endParaRPr lang="en-US" sz="2000" dirty="0">
              <a:ln w="18000">
                <a:solidFill>
                  <a:schemeClr val="accent2">
                    <a:satMod val="140000"/>
                  </a:schemeClr>
                </a:solidFill>
                <a:prstDash val="solid"/>
                <a:miter lim="800000"/>
              </a:ln>
            </a:endParaRPr>
          </a:p>
        </p:txBody>
      </p:sp>
      <p:sp>
        <p:nvSpPr>
          <p:cNvPr id="3" name="TextBox 2"/>
          <p:cNvSpPr txBox="1"/>
          <p:nvPr/>
        </p:nvSpPr>
        <p:spPr>
          <a:xfrm>
            <a:off x="283851" y="199996"/>
            <a:ext cx="8383592" cy="1384995"/>
          </a:xfrm>
          <a:prstGeom prst="rect">
            <a:avLst/>
          </a:prstGeom>
          <a:noFill/>
        </p:spPr>
        <p:txBody>
          <a:bodyPr wrap="square" rtlCol="0">
            <a:spAutoFit/>
          </a:bodyPr>
          <a:lstStyle/>
          <a:p>
            <a:r>
              <a:rPr lang="en-US" sz="2800" dirty="0" smtClean="0"/>
              <a:t>Factors that drive </a:t>
            </a:r>
            <a:r>
              <a:rPr lang="en-US" sz="2800" dirty="0"/>
              <a:t>t</a:t>
            </a:r>
            <a:r>
              <a:rPr lang="en-US" sz="2800" dirty="0" smtClean="0"/>
              <a:t>herapy </a:t>
            </a:r>
            <a:r>
              <a:rPr lang="en-US" sz="2800" dirty="0"/>
              <a:t>r</a:t>
            </a:r>
            <a:r>
              <a:rPr lang="en-US" sz="2800" dirty="0" smtClean="0"/>
              <a:t>esistance </a:t>
            </a:r>
            <a:r>
              <a:rPr lang="en-US" sz="2800" dirty="0"/>
              <a:t>f</a:t>
            </a:r>
            <a:r>
              <a:rPr lang="en-US" sz="2800" dirty="0" smtClean="0"/>
              <a:t>eed into common </a:t>
            </a:r>
            <a:r>
              <a:rPr lang="en-US" sz="2800" dirty="0"/>
              <a:t>u</a:t>
            </a:r>
            <a:r>
              <a:rPr lang="en-US" sz="2800" dirty="0" smtClean="0"/>
              <a:t>nderlying </a:t>
            </a:r>
            <a:r>
              <a:rPr lang="en-US" sz="2800" dirty="0"/>
              <a:t>c</a:t>
            </a:r>
            <a:r>
              <a:rPr lang="en-US" sz="2800" dirty="0" smtClean="0"/>
              <a:t>ellular </a:t>
            </a:r>
            <a:r>
              <a:rPr lang="en-US" sz="2800" dirty="0"/>
              <a:t>p</a:t>
            </a:r>
            <a:r>
              <a:rPr lang="en-US" sz="2800" dirty="0" smtClean="0"/>
              <a:t>rograms that are </a:t>
            </a:r>
            <a:r>
              <a:rPr lang="en-US" sz="2800" dirty="0"/>
              <a:t>t</a:t>
            </a:r>
            <a:r>
              <a:rPr lang="en-US" sz="2800" dirty="0" smtClean="0"/>
              <a:t>argets for intervention  </a:t>
            </a:r>
            <a:endParaRPr lang="en-US" sz="2800" dirty="0"/>
          </a:p>
        </p:txBody>
      </p:sp>
    </p:spTree>
    <p:extLst>
      <p:ext uri="{BB962C8B-B14F-4D97-AF65-F5344CB8AC3E}">
        <p14:creationId xmlns:p14="http://schemas.microsoft.com/office/powerpoint/2010/main" val="2848328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022A59"/>
      </a:dk1>
      <a:lt1>
        <a:srgbClr val="FFFFFF"/>
      </a:lt1>
      <a:dk2>
        <a:srgbClr val="007EC8"/>
      </a:dk2>
      <a:lt2>
        <a:srgbClr val="000000"/>
      </a:lt2>
      <a:accent1>
        <a:srgbClr val="F89009"/>
      </a:accent1>
      <a:accent2>
        <a:srgbClr val="717171"/>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1080</TotalTime>
  <Words>911</Words>
  <Application>Microsoft Office PowerPoint</Application>
  <PresentationFormat>On-screen Show (4:3)</PresentationFormat>
  <Paragraphs>106</Paragraphs>
  <Slides>12</Slides>
  <Notes>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Introduction to Ludwig Center at Harvard  Cancer Research Collaborative</vt:lpstr>
      <vt:lpstr>Ludwig Cancer Research</vt:lpstr>
      <vt:lpstr>Opportunity at HMS and HMS-affiliated Institutions</vt:lpstr>
      <vt:lpstr>Background</vt:lpstr>
      <vt:lpstr>Ludwig Center at Harvard Cancer Research Collaborative</vt:lpstr>
      <vt:lpstr>PowerPoint Presentation</vt:lpstr>
      <vt:lpstr>Challenge: Tumor resistance is mediated by MANY different factors </vt:lpstr>
      <vt:lpstr>PowerPoint Presentation</vt:lpstr>
      <vt:lpstr>PowerPoint Presentation</vt:lpstr>
      <vt:lpstr>PowerPoint Presentation</vt:lpstr>
      <vt:lpstr>PowerPoint Presentation</vt:lpstr>
      <vt:lpstr>An experiment in research process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Harvard Ludwig  Cancer Collaborative</dc:title>
  <dc:creator>Joan Brugge</dc:creator>
  <cp:lastModifiedBy>Rachel Steinhardt</cp:lastModifiedBy>
  <cp:revision>83</cp:revision>
  <dcterms:created xsi:type="dcterms:W3CDTF">2014-03-06T23:53:36Z</dcterms:created>
  <dcterms:modified xsi:type="dcterms:W3CDTF">2014-04-25T20:05:12Z</dcterms:modified>
</cp:coreProperties>
</file>